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84" r:id="rId3"/>
    <p:sldId id="378" r:id="rId4"/>
    <p:sldId id="383" r:id="rId5"/>
    <p:sldId id="379" r:id="rId6"/>
    <p:sldId id="262" r:id="rId7"/>
    <p:sldId id="282" r:id="rId8"/>
    <p:sldId id="263" r:id="rId9"/>
    <p:sldId id="293" r:id="rId10"/>
    <p:sldId id="296" r:id="rId11"/>
    <p:sldId id="267" r:id="rId12"/>
    <p:sldId id="284" r:id="rId13"/>
    <p:sldId id="266" r:id="rId14"/>
    <p:sldId id="286" r:id="rId15"/>
    <p:sldId id="297" r:id="rId16"/>
    <p:sldId id="303" r:id="rId17"/>
    <p:sldId id="309" r:id="rId18"/>
    <p:sldId id="289" r:id="rId19"/>
    <p:sldId id="291" r:id="rId20"/>
    <p:sldId id="342" r:id="rId21"/>
    <p:sldId id="385" r:id="rId22"/>
    <p:sldId id="305" r:id="rId23"/>
    <p:sldId id="270" r:id="rId24"/>
    <p:sldId id="277" r:id="rId25"/>
    <p:sldId id="295" r:id="rId26"/>
    <p:sldId id="273" r:id="rId27"/>
    <p:sldId id="275" r:id="rId28"/>
    <p:sldId id="274" r:id="rId29"/>
    <p:sldId id="276" r:id="rId30"/>
    <p:sldId id="294" r:id="rId31"/>
    <p:sldId id="300" r:id="rId32"/>
    <p:sldId id="288" r:id="rId33"/>
    <p:sldId id="311" r:id="rId34"/>
    <p:sldId id="312" r:id="rId35"/>
    <p:sldId id="265" r:id="rId36"/>
    <p:sldId id="386" r:id="rId37"/>
    <p:sldId id="313" r:id="rId38"/>
    <p:sldId id="302" r:id="rId39"/>
    <p:sldId id="315" r:id="rId40"/>
    <p:sldId id="268" r:id="rId41"/>
    <p:sldId id="269" r:id="rId42"/>
    <p:sldId id="316" r:id="rId43"/>
    <p:sldId id="271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57BDF-4AAD-4250-8754-DDF3D2CA4D44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7F2C3-B776-462B-B623-B5F78A92BF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37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896C0FAE-2DE0-4074-8259-A30BC018A7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60777018-7B8A-4C9A-8FC8-5C8626367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Sequence- all statements are executed in the order as it is written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Selection- Different sets of statements are executed based on one or more conditions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Iteration- Certain set of statements are executed repeatedly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4EAA9501-75BD-44F4-A8F2-E30A0B6CE8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D373E6-2E27-4B46-8E47-3706FBE66BCF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55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AFB7C656-916F-464C-A87D-A7D911FBC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28A386AD-6451-4189-8B75-652DBF2B3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7C98EDB1-BA52-48B3-A5F9-12E4484842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96F35A2-717C-41CB-9FCF-5B42F4A5D862}" type="slidenum">
              <a:rPr lang="en-US" altLang="en-US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9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4008A-3C01-4904-AB71-EA1F763E9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4F46E-41B9-446F-9F52-EAC887DB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095E1-CD1A-4C05-BF6C-EE661C58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02BC4-9F67-4043-87D3-68E08D7D9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41476-B954-427F-87E7-58D8138D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43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EA1A6-21DE-411E-A202-1753F35EC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BEC13-69FD-4FB7-B3B7-7A5E04988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8ABCC-77A8-4B8B-8851-67EEA46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75745-BA34-4CC0-9D46-074F8680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EC039-E529-4EF5-A296-17FB6330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716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5B2C9-DC15-47FC-B0A0-A5FAB4ED5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E0F80-75ED-4DE4-9BDA-17B7ED4D6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3E7FF-2F0E-4E24-B099-433258D7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31415-4903-4024-88FF-ADBE0F18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91884-59E8-4145-9182-6315E366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96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214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85344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534400" y="685800"/>
            <a:ext cx="34544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1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43BD0-C7FC-4EC3-BF1D-1B0F7CCC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95EAE-2DE0-4700-B4F7-766C03E22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097E8-7956-4B17-B5CB-E71882A2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BAC5D-0C2B-46FD-9D26-A2C212AB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E538F-BE63-4EF1-9CFD-90A1B1B6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781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4FD82-7474-4988-9245-B8BA6977C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08AC0-9E3B-4E4C-9719-24F98DEA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D2C6D-45D2-4450-BE3D-E77CA2EB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2DA27-BF28-43EE-932E-48592EA99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4C2D9-537A-413D-B63E-F19ACF89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587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499E-0168-404C-ABF1-2386F504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61A9B-7833-4BBA-8B54-A11412F29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7816F-843D-4E3E-A9C9-DDDA904CF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92D14-B923-4528-8299-5BEFF4B0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79CCB-AA34-4F19-A806-D958FCED9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89109-8CD0-42C9-8F0D-A9CDFC8D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58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F7000-7AF4-43DF-907F-9A9D4BE71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17F22-5BD6-455C-BAEF-76FB23E7D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361DC-4BF4-458C-89AE-2DDBD33D7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DA63A-8B16-470E-BF99-067ACFFB6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EEE8FA-2342-42E3-9C12-35BB7D19F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1C530-986F-4796-8FAB-9791D425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AD51D5-5BD6-4A66-AE68-39EDF478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C7C83-4C4C-4289-A089-2A1344D6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34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D7D41-637B-494D-B4B8-375B3FF2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DC4254-B5D4-4951-8EEF-F73B55D8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B1B7B-928A-4ECE-A1C9-85C00E48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3B194-95A4-4B8B-B50C-124B4AEE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1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0AF5C-B457-408F-BE51-11D14A55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3440E1-4124-4563-9432-1AA2C1B6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FF26-1321-446F-9BEC-B2D82E96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81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605BB-4D5A-4FFC-A3FB-E82538B2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156F2-F37B-4158-8A62-029C346F6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78FCE-284E-4246-BFBA-62ACACA4A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6C010-7874-4458-89E6-ACC9807D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388B5-93DB-4A95-BA7F-C81D9506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662FA-1203-4317-A5DB-7EF3C256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056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2A981-CE47-4E69-8054-F28D37AC4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76BB58-4329-4899-ACE2-1333C65B4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B787A7-24F1-49FF-A478-D969BA671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0E4EA-1C0D-4B19-8B6C-388F2043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D57E5-BC86-4DA5-AECA-14D76FE2E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2119E-823F-4F41-A888-A5A28E40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93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0703F6-A884-4362-BFB5-50491D92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35EBA-831E-4C23-A55E-AD632FB8D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51AD6-1CF8-4182-86E3-50B2DF576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9B95-985C-47EB-AE9B-56B22AD47E4C}" type="datetimeFigureOut">
              <a:rPr lang="en-IN" smtClean="0"/>
              <a:t>01-10-2021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7A171-39EF-4857-AC4D-6A00877E6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6BEB0-B965-432D-9CCC-80D8AA2E0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3C7B3-5B62-4433-B87A-7B979D2AA7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72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ride.com/c-loop-programs/print-numbers-not-divisible-by-2-3-5-c.htm" TargetMode="External"/><Relationship Id="rId2" Type="http://schemas.openxmlformats.org/officeDocument/2006/relationships/hyperlink" Target="https://www.tutorialride.com/c-loop-programs/print-1-to-15-numbers-c-program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ride.com/c-loop-programs/print-square-roots-from-1-to-9-c-program.ht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6953B-9D49-4D98-A9C6-17CE0CB74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CCA79-6CC8-41AC-B354-6D8303A00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7945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6232EF0-BD43-49B2-8428-21B8F13D8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/>
              <a:t> Statement</a:t>
            </a:r>
          </a:p>
        </p:txBody>
      </p:sp>
      <p:sp>
        <p:nvSpPr>
          <p:cNvPr id="4" name="Vertical Scroll 3">
            <a:extLst>
              <a:ext uri="{FF2B5EF4-FFF2-40B4-BE49-F238E27FC236}">
                <a16:creationId xmlns:a16="http://schemas.microsoft.com/office/drawing/2014/main" id="{F8604C02-82F8-4384-BFF1-DA2B6A22A253}"/>
              </a:ext>
            </a:extLst>
          </p:cNvPr>
          <p:cNvSpPr/>
          <p:nvPr/>
        </p:nvSpPr>
        <p:spPr>
          <a:xfrm>
            <a:off x="1981200" y="1600200"/>
            <a:ext cx="4343400" cy="3276600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Syntax</a:t>
            </a:r>
          </a:p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(expression)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 	 statement;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 	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or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 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solidFill>
                  <a:srgbClr val="C00000"/>
                </a:solidFill>
              </a:rPr>
              <a:t> (expression)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	 {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	   block of statements;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	 }</a:t>
            </a:r>
          </a:p>
          <a:p>
            <a:pPr algn="ctr">
              <a:defRPr/>
            </a:pPr>
            <a:endParaRPr lang="en-US" b="1" dirty="0"/>
          </a:p>
          <a:p>
            <a:pPr algn="ctr">
              <a:defRPr/>
            </a:pPr>
            <a:endParaRPr lang="en-US" b="1" dirty="0"/>
          </a:p>
        </p:txBody>
      </p:sp>
      <p:pic>
        <p:nvPicPr>
          <p:cNvPr id="5" name="Picture 2" descr="Branching in C programming language using if statement">
            <a:extLst>
              <a:ext uri="{FF2B5EF4-FFF2-40B4-BE49-F238E27FC236}">
                <a16:creationId xmlns:a16="http://schemas.microsoft.com/office/drawing/2014/main" id="{CEC82797-728A-48EC-96FA-D2192A9BE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083" r="6250" b="8333"/>
          <a:stretch>
            <a:fillRect/>
          </a:stretch>
        </p:blipFill>
        <p:spPr bwMode="auto">
          <a:xfrm>
            <a:off x="7162800" y="1600200"/>
            <a:ext cx="2438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19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DFD114D-BBF2-48A2-9235-678F2E28C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/>
              <a:t> Statement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B1329E7-03CF-4666-8C04-BC9837822A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219201"/>
            <a:ext cx="7924800" cy="798513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/>
            <a:r>
              <a:rPr lang="en-US" altLang="en-US"/>
              <a:t>The </a:t>
            </a:r>
            <a:r>
              <a:rPr lang="en-US" altLang="en-US" i="1"/>
              <a:t>if statement</a:t>
            </a:r>
            <a:r>
              <a:rPr lang="en-US" altLang="en-US"/>
              <a:t> has the following syntax: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411652" name="Text Box 4">
            <a:extLst>
              <a:ext uri="{FF2B5EF4-FFF2-40B4-BE49-F238E27FC236}">
                <a16:creationId xmlns:a16="http://schemas.microsoft.com/office/drawing/2014/main" id="{EFD39B77-1E80-426C-BA1B-E35CD0110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66" y="3335507"/>
            <a:ext cx="549433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latin typeface="Courier New" panose="02070309020205020404" pitchFamily="49" charset="0"/>
                <a:cs typeface="Lucida Sans Unicode" panose="020B0602030504020204" pitchFamily="34" charset="0"/>
              </a:rPr>
              <a:t>if ( </a:t>
            </a:r>
            <a:r>
              <a:rPr lang="en-US" altLang="en-US" sz="2000" b="1" i="1" dirty="0">
                <a:solidFill>
                  <a:schemeClr val="hlink"/>
                </a:solidFill>
                <a:latin typeface="Courier New" panose="02070309020205020404" pitchFamily="49" charset="0"/>
                <a:cs typeface="Lucida Sans Unicode" panose="020B0602030504020204" pitchFamily="34" charset="0"/>
              </a:rPr>
              <a:t>condition</a:t>
            </a:r>
            <a:r>
              <a:rPr lang="en-US" altLang="en-US" sz="2000" b="1" dirty="0">
                <a:latin typeface="Courier New" panose="02070309020205020404" pitchFamily="49" charset="0"/>
                <a:cs typeface="Lucida Sans Unicode" panose="020B0602030504020204" pitchFamily="34" charset="0"/>
              </a:rPr>
              <a:t> )/* no semi-colon */</a:t>
            </a:r>
          </a:p>
          <a:p>
            <a:pPr eaLnBrk="1" hangingPunct="1"/>
            <a:r>
              <a:rPr lang="en-US" altLang="en-US" sz="2000" b="1" dirty="0">
                <a:latin typeface="Courier New" panose="02070309020205020404" pitchFamily="49" charset="0"/>
                <a:cs typeface="Lucida Sans Unicode" panose="020B0602030504020204" pitchFamily="34" charset="0"/>
              </a:rPr>
              <a:t>   </a:t>
            </a:r>
            <a:r>
              <a:rPr lang="en-US" altLang="en-US" sz="2000" b="1" i="1" dirty="0">
                <a:solidFill>
                  <a:schemeClr val="hlink"/>
                </a:solidFill>
                <a:latin typeface="Courier New" panose="02070309020205020404" pitchFamily="49" charset="0"/>
                <a:cs typeface="Lucida Sans Unicode" panose="020B0602030504020204" pitchFamily="34" charset="0"/>
              </a:rPr>
              <a:t>statement</a:t>
            </a:r>
            <a:r>
              <a:rPr lang="en-US" altLang="en-US" sz="2000" b="1" dirty="0">
                <a:latin typeface="Courier New" panose="02070309020205020404" pitchFamily="49" charset="0"/>
                <a:cs typeface="Lucida Sans Unicode" panose="020B0602030504020204" pitchFamily="34" charset="0"/>
              </a:rPr>
              <a:t>;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A06C5511-08E3-44CD-B324-1F5F2316015F}"/>
              </a:ext>
            </a:extLst>
          </p:cNvPr>
          <p:cNvGrpSpPr>
            <a:grpSpLocks/>
          </p:cNvGrpSpPr>
          <p:nvPr/>
        </p:nvGrpSpPr>
        <p:grpSpPr bwMode="auto">
          <a:xfrm>
            <a:off x="2816225" y="2495551"/>
            <a:ext cx="2154238" cy="993775"/>
            <a:chOff x="515" y="1486"/>
            <a:chExt cx="1357" cy="626"/>
          </a:xfrm>
        </p:grpSpPr>
        <p:sp>
          <p:nvSpPr>
            <p:cNvPr id="16396" name="Text Box 6">
              <a:extLst>
                <a:ext uri="{FF2B5EF4-FFF2-40B4-BE49-F238E27FC236}">
                  <a16:creationId xmlns:a16="http://schemas.microsoft.com/office/drawing/2014/main" id="{28386295-AF88-4B20-A2E1-B293A14BC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" y="1486"/>
              <a:ext cx="122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anose="02070309020205020404" pitchFamily="49" charset="0"/>
                  <a:cs typeface="Lucida Sans Unicode" panose="020B0602030504020204" pitchFamily="34" charset="0"/>
                </a:rPr>
                <a:t>if</a:t>
              </a:r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 is a C</a:t>
              </a:r>
            </a:p>
            <a:p>
              <a:pPr eaLnBrk="1" hangingPunct="1"/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reserved word</a:t>
              </a:r>
            </a:p>
          </p:txBody>
        </p:sp>
        <p:sp>
          <p:nvSpPr>
            <p:cNvPr id="16397" name="Line 7">
              <a:extLst>
                <a:ext uri="{FF2B5EF4-FFF2-40B4-BE49-F238E27FC236}">
                  <a16:creationId xmlns:a16="http://schemas.microsoft.com/office/drawing/2014/main" id="{55265566-E1F4-4D2C-977F-60A8DF6A20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968"/>
              <a:ext cx="336" cy="14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45A913DF-C836-4E95-875B-25E0D055B063}"/>
              </a:ext>
            </a:extLst>
          </p:cNvPr>
          <p:cNvGrpSpPr>
            <a:grpSpLocks/>
          </p:cNvGrpSpPr>
          <p:nvPr/>
        </p:nvGrpSpPr>
        <p:grpSpPr bwMode="auto">
          <a:xfrm>
            <a:off x="5629276" y="1746251"/>
            <a:ext cx="4200525" cy="1666875"/>
            <a:chOff x="2443" y="1100"/>
            <a:chExt cx="2646" cy="1050"/>
          </a:xfrm>
        </p:grpSpPr>
        <p:sp>
          <p:nvSpPr>
            <p:cNvPr id="16394" name="Text Box 9">
              <a:extLst>
                <a:ext uri="{FF2B5EF4-FFF2-40B4-BE49-F238E27FC236}">
                  <a16:creationId xmlns:a16="http://schemas.microsoft.com/office/drawing/2014/main" id="{56DFB8A6-8906-4313-9DAF-F92D57D08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3" y="1100"/>
              <a:ext cx="2646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The </a:t>
              </a:r>
              <a:r>
                <a:rPr lang="en-US" altLang="en-US" sz="2000" b="1" i="1">
                  <a:solidFill>
                    <a:schemeClr val="hlink"/>
                  </a:solidFill>
                  <a:latin typeface="Courier New" panose="02070309020205020404" pitchFamily="49" charset="0"/>
                  <a:cs typeface="Lucida Sans Unicode" panose="020B0602030504020204" pitchFamily="34" charset="0"/>
                </a:rPr>
                <a:t>condition</a:t>
              </a:r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 must be a</a:t>
              </a:r>
            </a:p>
            <a:p>
              <a:pPr eaLnBrk="1" hangingPunct="1"/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boolean expression. It must</a:t>
              </a:r>
            </a:p>
            <a:p>
              <a:pPr eaLnBrk="1" hangingPunct="1"/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Evaluate to either non-zero or zero.</a:t>
              </a:r>
            </a:p>
          </p:txBody>
        </p:sp>
        <p:sp>
          <p:nvSpPr>
            <p:cNvPr id="16395" name="Line 10">
              <a:extLst>
                <a:ext uri="{FF2B5EF4-FFF2-40B4-BE49-F238E27FC236}">
                  <a16:creationId xmlns:a16="http://schemas.microsoft.com/office/drawing/2014/main" id="{D226E09B-1DA9-4E57-8E2E-5DD3E5DBB6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5" y="1862"/>
              <a:ext cx="96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C450BA62-0BD7-48A9-BBE9-4EF379D466BE}"/>
              </a:ext>
            </a:extLst>
          </p:cNvPr>
          <p:cNvGrpSpPr>
            <a:grpSpLocks/>
          </p:cNvGrpSpPr>
          <p:nvPr/>
        </p:nvGrpSpPr>
        <p:grpSpPr bwMode="auto">
          <a:xfrm>
            <a:off x="3152776" y="4327526"/>
            <a:ext cx="7207251" cy="1241425"/>
            <a:chOff x="727" y="2640"/>
            <a:chExt cx="4540" cy="782"/>
          </a:xfrm>
        </p:grpSpPr>
        <p:sp>
          <p:nvSpPr>
            <p:cNvPr id="16392" name="Text Box 12">
              <a:extLst>
                <a:ext uri="{FF2B5EF4-FFF2-40B4-BE49-F238E27FC236}">
                  <a16:creationId xmlns:a16="http://schemas.microsoft.com/office/drawing/2014/main" id="{05542F7C-AC33-49A9-B49A-F2CD170E78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2976"/>
              <a:ext cx="454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If the </a:t>
              </a:r>
              <a:r>
                <a:rPr lang="en-US" altLang="en-US" sz="2000" b="1" i="1">
                  <a:solidFill>
                    <a:schemeClr val="hlink"/>
                  </a:solidFill>
                  <a:latin typeface="Courier New" panose="02070309020205020404" pitchFamily="49" charset="0"/>
                  <a:cs typeface="Lucida Sans Unicode" panose="020B0602030504020204" pitchFamily="34" charset="0"/>
                </a:rPr>
                <a:t>condition</a:t>
              </a:r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 is non-zero, the </a:t>
              </a:r>
              <a:r>
                <a:rPr lang="en-US" altLang="en-US" sz="2000" b="1" i="1">
                  <a:solidFill>
                    <a:schemeClr val="hlink"/>
                  </a:solidFill>
                  <a:latin typeface="Courier New" panose="02070309020205020404" pitchFamily="49" charset="0"/>
                  <a:cs typeface="Lucida Sans Unicode" panose="020B0602030504020204" pitchFamily="34" charset="0"/>
                </a:rPr>
                <a:t>statement</a:t>
              </a:r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 is executed.</a:t>
              </a:r>
            </a:p>
            <a:p>
              <a:pPr eaLnBrk="1" hangingPunct="1"/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If it is zero, the </a:t>
              </a:r>
              <a:r>
                <a:rPr lang="en-US" altLang="en-US" sz="2000" b="1" i="1">
                  <a:solidFill>
                    <a:schemeClr val="hlink"/>
                  </a:solidFill>
                  <a:latin typeface="Courier New" panose="02070309020205020404" pitchFamily="49" charset="0"/>
                  <a:cs typeface="Lucida Sans Unicode" panose="020B0602030504020204" pitchFamily="34" charset="0"/>
                </a:rPr>
                <a:t>statement</a:t>
              </a:r>
              <a:r>
                <a:rPr lang="en-US" altLang="en-US" sz="2000" b="1">
                  <a:solidFill>
                    <a:schemeClr val="hlink"/>
                  </a:solidFill>
                  <a:latin typeface="Arial Unicode MS" pitchFamily="34" charset="-128"/>
                  <a:cs typeface="Lucida Sans Unicode" panose="020B0602030504020204" pitchFamily="34" charset="0"/>
                </a:rPr>
                <a:t> is skipped.</a:t>
              </a:r>
            </a:p>
          </p:txBody>
        </p:sp>
        <p:sp>
          <p:nvSpPr>
            <p:cNvPr id="16393" name="Line 13">
              <a:extLst>
                <a:ext uri="{FF2B5EF4-FFF2-40B4-BE49-F238E27FC236}">
                  <a16:creationId xmlns:a16="http://schemas.microsoft.com/office/drawing/2014/main" id="{BA8097C5-A96F-4A0F-A30B-3BEFB06DF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640"/>
              <a:ext cx="0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36720966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E017C6D-34D4-43FC-A837-4AC44A334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if..else</a:t>
            </a:r>
            <a:r>
              <a:rPr lang="en-US" altLang="en-US"/>
              <a:t> statement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CCAEF9FD-34AC-4F2E-B85D-E5808DB3B7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/>
              <a:t> statement executes only when the condition following if is true.</a:t>
            </a:r>
          </a:p>
          <a:p>
            <a:pPr eaLnBrk="1" hangingPunct="1"/>
            <a:r>
              <a:rPr lang="en-US" altLang="en-US"/>
              <a:t>It does nothing when the condition is false.</a:t>
            </a:r>
          </a:p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if..else</a:t>
            </a:r>
            <a:r>
              <a:rPr lang="en-US" altLang="en-US"/>
              <a:t> statement takes care of the true and false conditions.</a:t>
            </a:r>
          </a:p>
        </p:txBody>
      </p:sp>
    </p:spTree>
    <p:extLst>
      <p:ext uri="{BB962C8B-B14F-4D97-AF65-F5344CB8AC3E}">
        <p14:creationId xmlns:p14="http://schemas.microsoft.com/office/powerpoint/2010/main" val="1315999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84572DE-ABB8-4714-B1D6-6A741C105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if..else</a:t>
            </a:r>
            <a:r>
              <a:rPr lang="en-US" altLang="en-US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CDF91-7BF5-406A-9659-EE8F95937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70038"/>
            <a:ext cx="8229600" cy="2239962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if..else </a:t>
            </a:r>
            <a:r>
              <a:rPr lang="en-US" dirty="0"/>
              <a:t>has two blocks.</a:t>
            </a:r>
          </a:p>
          <a:p>
            <a:pPr>
              <a:defRPr/>
            </a:pPr>
            <a:r>
              <a:rPr lang="en-US" dirty="0"/>
              <a:t>One block is 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/>
              <a:t>and it is executed when condition is </a:t>
            </a:r>
            <a:r>
              <a:rPr lang="en-US" b="1" dirty="0"/>
              <a:t>non-zero</a:t>
            </a:r>
            <a:r>
              <a:rPr lang="en-US" dirty="0"/>
              <a:t>(true).</a:t>
            </a:r>
          </a:p>
          <a:p>
            <a:pPr>
              <a:defRPr/>
            </a:pPr>
            <a:r>
              <a:rPr lang="en-US" dirty="0"/>
              <a:t>The other block is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 and its executed when condition is </a:t>
            </a:r>
            <a:r>
              <a:rPr lang="en-US" b="1" dirty="0"/>
              <a:t>zero</a:t>
            </a:r>
            <a:r>
              <a:rPr lang="en-US" dirty="0"/>
              <a:t> (false)</a:t>
            </a:r>
            <a:r>
              <a:rPr lang="en-US" b="1" dirty="0"/>
              <a:t>. </a:t>
            </a:r>
          </a:p>
        </p:txBody>
      </p:sp>
      <p:pic>
        <p:nvPicPr>
          <p:cNvPr id="18434" name="Picture 2" descr="Flowchart of if...else statement in C Programming">
            <a:extLst>
              <a:ext uri="{FF2B5EF4-FFF2-40B4-BE49-F238E27FC236}">
                <a16:creationId xmlns:a16="http://schemas.microsoft.com/office/drawing/2014/main" id="{1F3A98ED-C010-4E9A-A22B-401B3CBA8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8" t="3922" b="13725"/>
          <a:stretch>
            <a:fillRect/>
          </a:stretch>
        </p:blipFill>
        <p:spPr bwMode="auto">
          <a:xfrm>
            <a:off x="7086600" y="36576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043EAE28-AAD3-4BF7-9DCC-772F1EF4DE43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810000"/>
            <a:ext cx="4343400" cy="3048000"/>
            <a:chOff x="914400" y="3810000"/>
            <a:chExt cx="4343400" cy="3048000"/>
          </a:xfrm>
        </p:grpSpPr>
        <p:sp>
          <p:nvSpPr>
            <p:cNvPr id="6" name="Vertical Scroll 5">
              <a:extLst>
                <a:ext uri="{FF2B5EF4-FFF2-40B4-BE49-F238E27FC236}">
                  <a16:creationId xmlns:a16="http://schemas.microsoft.com/office/drawing/2014/main" id="{25030B80-130B-492D-BFB6-670212BF574A}"/>
                </a:ext>
              </a:extLst>
            </p:cNvPr>
            <p:cNvSpPr/>
            <p:nvPr/>
          </p:nvSpPr>
          <p:spPr>
            <a:xfrm>
              <a:off x="914400" y="3810000"/>
              <a:ext cx="4343400" cy="3048000"/>
            </a:xfrm>
            <a:prstGeom prst="verticalScrol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900" dirty="0"/>
                <a:t>	</a:t>
              </a:r>
              <a:r>
                <a:rPr lang="en-US" sz="19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900" dirty="0">
                  <a:solidFill>
                    <a:srgbClr val="C00000"/>
                  </a:solidFill>
                </a:rPr>
                <a:t> (expression)</a:t>
              </a:r>
            </a:p>
            <a:p>
              <a:pPr>
                <a:defRPr/>
              </a:pPr>
              <a:r>
                <a:rPr lang="en-US" sz="1900" dirty="0">
                  <a:solidFill>
                    <a:srgbClr val="C00000"/>
                  </a:solidFill>
                </a:rPr>
                <a:t> 	 {</a:t>
              </a:r>
            </a:p>
            <a:p>
              <a:pPr>
                <a:defRPr/>
              </a:pPr>
              <a:r>
                <a:rPr lang="en-US" sz="1900" dirty="0">
                  <a:solidFill>
                    <a:srgbClr val="C00000"/>
                  </a:solidFill>
                </a:rPr>
                <a:t> 	   block of statements;</a:t>
              </a:r>
            </a:p>
            <a:p>
              <a:pPr>
                <a:defRPr/>
              </a:pPr>
              <a:r>
                <a:rPr lang="en-US" sz="1900" dirty="0">
                  <a:solidFill>
                    <a:srgbClr val="C00000"/>
                  </a:solidFill>
                </a:rPr>
                <a:t> 	 }</a:t>
              </a:r>
            </a:p>
            <a:p>
              <a:pPr>
                <a:defRPr/>
              </a:pPr>
              <a:r>
                <a:rPr lang="en-US" sz="1900" dirty="0">
                  <a:solidFill>
                    <a:srgbClr val="C00000"/>
                  </a:solidFill>
                </a:rPr>
                <a:t>	</a:t>
              </a:r>
              <a:r>
                <a:rPr lang="en-US" sz="19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</a:p>
            <a:p>
              <a:pPr>
                <a:defRPr/>
              </a:pPr>
              <a:r>
                <a:rPr lang="en-US" sz="1900" dirty="0">
                  <a:solidFill>
                    <a:srgbClr val="C00000"/>
                  </a:solidFill>
                </a:rPr>
                <a:t>  	{</a:t>
              </a:r>
            </a:p>
            <a:p>
              <a:pPr>
                <a:defRPr/>
              </a:pPr>
              <a:r>
                <a:rPr lang="en-US" sz="1900" dirty="0">
                  <a:solidFill>
                    <a:srgbClr val="C00000"/>
                  </a:solidFill>
                </a:rPr>
                <a:t>   	  block of statements;</a:t>
              </a:r>
            </a:p>
            <a:p>
              <a:pPr>
                <a:defRPr/>
              </a:pPr>
              <a:r>
                <a:rPr lang="en-US" sz="1900" dirty="0">
                  <a:solidFill>
                    <a:srgbClr val="C00000"/>
                  </a:solidFill>
                </a:rPr>
                <a:t> 	 }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4583" name="TextBox 6">
              <a:extLst>
                <a:ext uri="{FF2B5EF4-FFF2-40B4-BE49-F238E27FC236}">
                  <a16:creationId xmlns:a16="http://schemas.microsoft.com/office/drawing/2014/main" id="{4C94CF77-45BC-45C2-A891-8353AF3E3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3810000"/>
              <a:ext cx="1676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Syntax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729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D27C5B3-95A9-4FB4-8331-9B0C86017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if..else</a:t>
            </a:r>
            <a:r>
              <a:rPr lang="en-US" altLang="en-US"/>
              <a:t> statement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F77A0DC1-C94A-488A-81E7-8207901B4A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/>
              <a:t> statement cannot be used without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No multiple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/>
              <a:t> statements are allowed with one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/>
              <a:t> statement has no expression.</a:t>
            </a:r>
          </a:p>
          <a:p>
            <a:pPr eaLnBrk="1" hangingPunct="1"/>
            <a:r>
              <a:rPr lang="en-US" altLang="en-US"/>
              <a:t>Number of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/>
              <a:t> cannot be greater than number of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9919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28C90FF0-B432-4983-8C1C-2CCCE9F49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Ternary conditional operator (</a:t>
            </a:r>
            <a:r>
              <a:rPr lang="en-US" altLang="en-US" sz="4000">
                <a:latin typeface="Lucida Console" panose="020B0609040504020204" pitchFamily="49" charset="0"/>
              </a:rPr>
              <a:t>?:</a:t>
            </a:r>
            <a:r>
              <a:rPr lang="en-US" altLang="en-US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75D92-087B-4469-AE3D-CF7BAE9B7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2600" dirty="0"/>
              <a:t>C code:</a:t>
            </a:r>
          </a:p>
          <a:p>
            <a:pPr lvl="2">
              <a:buNone/>
              <a:defRPr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if ( marks&gt;= 60 )</a:t>
            </a:r>
          </a:p>
          <a:p>
            <a:pPr lvl="2">
              <a:buNone/>
              <a:defRPr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 printf( "Pass\n");</a:t>
            </a:r>
          </a:p>
          <a:p>
            <a:pPr lvl="2">
              <a:buNone/>
              <a:defRPr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2">
              <a:buNone/>
              <a:defRPr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 printf( "Fail\n");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600" dirty="0"/>
              <a:t>Same code using </a:t>
            </a:r>
            <a:r>
              <a:rPr lang="en-US" sz="2600" b="1" dirty="0"/>
              <a:t>ternary operator</a:t>
            </a:r>
            <a:r>
              <a:rPr lang="en-US" sz="2600" dirty="0"/>
              <a:t>:</a:t>
            </a:r>
          </a:p>
          <a:p>
            <a:pPr lvl="1">
              <a:defRPr/>
            </a:pPr>
            <a:r>
              <a:rPr lang="en-US" sz="2600" dirty="0"/>
              <a:t>Takes three arguments (condition, value if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600" dirty="0"/>
              <a:t>, value if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600" dirty="0"/>
              <a:t>)</a:t>
            </a:r>
          </a:p>
          <a:p>
            <a:pPr lvl="1">
              <a:defRPr/>
            </a:pPr>
            <a:r>
              <a:rPr lang="en-US" sz="2600" dirty="0"/>
              <a:t>Our code could be written</a:t>
            </a:r>
            <a:r>
              <a:rPr lang="en-US" sz="2200" dirty="0"/>
              <a:t>:</a:t>
            </a:r>
          </a:p>
          <a:p>
            <a:pPr lvl="2">
              <a:buNone/>
              <a:defRPr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printf("%s\n", grade &gt;= 60 ? "Pass" : "Fail");</a:t>
            </a:r>
            <a:r>
              <a:rPr lang="en-US" sz="22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defRPr/>
            </a:pPr>
            <a:r>
              <a:rPr lang="en-US" sz="2600" dirty="0"/>
              <a:t>Or it could have been written:</a:t>
            </a:r>
          </a:p>
          <a:p>
            <a:pPr lvl="2">
              <a:buNone/>
              <a:defRPr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grade &gt;= 60 ? printf(“Pass\n”) : printf(“Fail\n”);</a:t>
            </a:r>
          </a:p>
          <a:p>
            <a:pPr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23882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F7C73BE-A701-49AC-BA72-1F18D658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What will be the output of the following C code?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B056BF2A-28B4-4983-8C86-60B2D2688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 lnSpcReduction="10000"/>
          </a:bodyPr>
          <a:lstStyle/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#include &lt;</a:t>
            </a:r>
            <a:r>
              <a:rPr lang="en-US" altLang="en-US" sz="2000" dirty="0" err="1"/>
              <a:t>stdio.h</a:t>
            </a:r>
            <a:r>
              <a:rPr lang="en-US" altLang="en-US" sz="2000" dirty="0"/>
              <a:t>&gt;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void main()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{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int x = 5;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if (x &lt; 1)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 err="1"/>
              <a:t>printf</a:t>
            </a:r>
            <a:r>
              <a:rPr lang="en-US" altLang="en-US" sz="2000" dirty="0"/>
              <a:t>("hello");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if (x == 5)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 err="1"/>
              <a:t>printf</a:t>
            </a:r>
            <a:r>
              <a:rPr lang="en-US" altLang="en-US" sz="2000" dirty="0"/>
              <a:t>("hi");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else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 err="1"/>
              <a:t>printf</a:t>
            </a:r>
            <a:r>
              <a:rPr lang="en-US" altLang="en-US" sz="2000" dirty="0"/>
              <a:t>("no");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}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dirty="0"/>
              <a:t>a) hi      b)hello              c) no                  d) error</a:t>
            </a: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4587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C955763-21A9-4887-AFA1-09E6B629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What will be the output of the following C code?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DC80-8C71-471A-9C2F-112DFB7F9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486400"/>
          </a:xfrm>
        </p:spPr>
        <p:txBody>
          <a:bodyPr>
            <a:normAutofit lnSpcReduction="10000"/>
          </a:bodyPr>
          <a:lstStyle/>
          <a:p>
            <a:pPr fontAlgn="t">
              <a:buFont typeface="Arial" panose="020B0604020202020204" pitchFamily="34" charset="0"/>
              <a:buNone/>
              <a:defRPr/>
            </a:pPr>
            <a:r>
              <a:rPr lang="en-US" sz="2200" dirty="0"/>
              <a:t>#include 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fontAlgn="t">
              <a:buFont typeface="Arial" panose="020B0604020202020204" pitchFamily="34" charset="0"/>
              <a:buNone/>
              <a:defRPr/>
            </a:pPr>
            <a:r>
              <a:rPr lang="en-US" sz="2200" dirty="0"/>
              <a:t>int x;//x=0</a:t>
            </a:r>
          </a:p>
          <a:p>
            <a:pPr fontAlgn="t">
              <a:buFont typeface="Arial" panose="020B0604020202020204" pitchFamily="34" charset="0"/>
              <a:buNone/>
              <a:defRPr/>
            </a:pPr>
            <a:r>
              <a:rPr lang="en-US" sz="2200" dirty="0"/>
              <a:t>void main()</a:t>
            </a:r>
          </a:p>
          <a:p>
            <a:pPr fontAlgn="t">
              <a:buFont typeface="Arial" panose="020B0604020202020204" pitchFamily="34" charset="0"/>
              <a:buNone/>
              <a:defRPr/>
            </a:pPr>
            <a:r>
              <a:rPr lang="en-US" sz="2200" dirty="0"/>
              <a:t>{</a:t>
            </a:r>
          </a:p>
          <a:p>
            <a:pPr fontAlgn="t">
              <a:buFont typeface="Arial" panose="020B0604020202020204" pitchFamily="34" charset="0"/>
              <a:buNone/>
              <a:defRPr/>
            </a:pPr>
            <a:r>
              <a:rPr lang="en-US" sz="2200" dirty="0"/>
              <a:t>if (x)// if(x!=0)</a:t>
            </a:r>
          </a:p>
          <a:p>
            <a:pPr fontAlgn="t">
              <a:buFont typeface="Arial" panose="020B0604020202020204" pitchFamily="34" charset="0"/>
              <a:buNone/>
              <a:defRPr/>
            </a:pPr>
            <a:r>
              <a:rPr lang="en-US" sz="2200" dirty="0" err="1"/>
              <a:t>printf</a:t>
            </a:r>
            <a:r>
              <a:rPr lang="en-US" sz="2200" dirty="0"/>
              <a:t>("hi");</a:t>
            </a:r>
          </a:p>
          <a:p>
            <a:pPr fontAlgn="t">
              <a:buFont typeface="Arial" panose="020B0604020202020204" pitchFamily="34" charset="0"/>
              <a:buNone/>
              <a:defRPr/>
            </a:pPr>
            <a:r>
              <a:rPr lang="en-US" sz="2200" dirty="0"/>
              <a:t>else</a:t>
            </a:r>
          </a:p>
          <a:p>
            <a:pPr fontAlgn="t">
              <a:buFont typeface="Arial" panose="020B0604020202020204" pitchFamily="34" charset="0"/>
              <a:buNone/>
              <a:defRPr/>
            </a:pPr>
            <a:r>
              <a:rPr lang="en-US" sz="2200" dirty="0" err="1"/>
              <a:t>printf</a:t>
            </a:r>
            <a:r>
              <a:rPr lang="en-US" sz="2200" dirty="0"/>
              <a:t>("how are u");</a:t>
            </a:r>
          </a:p>
          <a:p>
            <a:pPr fontAlgn="t">
              <a:buFont typeface="Arial" panose="020B0604020202020204" pitchFamily="34" charset="0"/>
              <a:buNone/>
              <a:defRPr/>
            </a:pPr>
            <a:r>
              <a:rPr lang="en-US" sz="2200" dirty="0"/>
              <a:t>}</a:t>
            </a:r>
          </a:p>
          <a:p>
            <a:pPr marL="457200" indent="-457200">
              <a:buFont typeface="Arial" panose="020B0604020202020204" pitchFamily="34" charset="0"/>
              <a:buAutoNum type="alphaLcParenR"/>
              <a:defRPr/>
            </a:pPr>
            <a:r>
              <a:rPr lang="en-US" sz="2200" dirty="0"/>
              <a:t>hi</a:t>
            </a:r>
          </a:p>
          <a:p>
            <a:pPr marL="457200" indent="-457200">
              <a:buFont typeface="Arial" panose="020B0604020202020204" pitchFamily="34" charset="0"/>
              <a:buAutoNum type="alphaLcParenR"/>
              <a:defRPr/>
            </a:pPr>
            <a:r>
              <a:rPr lang="en-US" sz="2200" dirty="0"/>
              <a:t>how are you</a:t>
            </a:r>
          </a:p>
          <a:p>
            <a:pPr marL="457200" indent="-457200">
              <a:buFont typeface="Arial" panose="020B0604020202020204" pitchFamily="34" charset="0"/>
              <a:buAutoNum type="alphaLcParenR"/>
              <a:defRPr/>
            </a:pPr>
            <a:r>
              <a:rPr lang="en-US" sz="2200" dirty="0"/>
              <a:t>compile time error</a:t>
            </a:r>
          </a:p>
          <a:p>
            <a:pPr marL="457200" indent="-457200">
              <a:buNone/>
              <a:defRPr/>
            </a:pPr>
            <a:r>
              <a:rPr lang="en-US" sz="2200" dirty="0"/>
              <a:t>d)    error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02843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4D26887-B2C7-4E99-B228-A54EBD587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Nested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if..else</a:t>
            </a:r>
            <a:endParaRPr lang="en-US" altLang="en-US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ACB1DC85-5888-45D9-A44B-79173BF172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/>
              <a:t>In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if..else </a:t>
            </a:r>
            <a:r>
              <a:rPr lang="en-US" altLang="en-US"/>
              <a:t>statement else block is executed by default after failure of if condition.</a:t>
            </a:r>
          </a:p>
          <a:p>
            <a:pPr algn="just" eaLnBrk="1" hangingPunct="1"/>
            <a:r>
              <a:rPr lang="en-US" altLang="en-US"/>
              <a:t>The nested 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if...else</a:t>
            </a:r>
            <a:r>
              <a:rPr lang="en-US" altLang="en-US"/>
              <a:t> statement is used when program requires more than one test expression.</a:t>
            </a:r>
          </a:p>
          <a:p>
            <a:pPr marL="342900" lvl="1" indent="-342900" algn="just"/>
            <a:r>
              <a:rPr lang="en-US" altLang="en-US"/>
              <a:t>Test for multiple cases by placing </a:t>
            </a:r>
            <a:r>
              <a:rPr lang="en-US" altLang="en-US">
                <a:latin typeface="Lucida Console" panose="020B0609040504020204" pitchFamily="49" charset="0"/>
              </a:rPr>
              <a:t>if</a:t>
            </a:r>
            <a:r>
              <a:rPr lang="en-US" altLang="en-US"/>
              <a:t>…</a:t>
            </a:r>
            <a:r>
              <a:rPr lang="en-US" altLang="en-US">
                <a:latin typeface="Lucida Console" panose="020B0609040504020204" pitchFamily="49" charset="0"/>
              </a:rPr>
              <a:t>else</a:t>
            </a:r>
            <a:r>
              <a:rPr lang="en-US" altLang="en-US"/>
              <a:t> selection statements inside </a:t>
            </a:r>
            <a:r>
              <a:rPr lang="en-US" altLang="en-US">
                <a:latin typeface="Lucida Console" panose="020B0609040504020204" pitchFamily="49" charset="0"/>
              </a:rPr>
              <a:t>if</a:t>
            </a:r>
            <a:r>
              <a:rPr lang="en-US" altLang="en-US"/>
              <a:t>…</a:t>
            </a:r>
            <a:r>
              <a:rPr lang="en-US" altLang="en-US">
                <a:latin typeface="Lucida Console" panose="020B0609040504020204" pitchFamily="49" charset="0"/>
              </a:rPr>
              <a:t>else</a:t>
            </a:r>
            <a:r>
              <a:rPr lang="en-US" altLang="en-US"/>
              <a:t> selection statement.</a:t>
            </a:r>
          </a:p>
          <a:p>
            <a:pPr algn="just" eaLnBrk="1" hangingPunct="1"/>
            <a:r>
              <a:rPr lang="en-US" altLang="en-US"/>
              <a:t>This kind of nesting will be unlimited.</a:t>
            </a:r>
          </a:p>
        </p:txBody>
      </p:sp>
    </p:spTree>
    <p:extLst>
      <p:ext uri="{BB962C8B-B14F-4D97-AF65-F5344CB8AC3E}">
        <p14:creationId xmlns:p14="http://schemas.microsoft.com/office/powerpoint/2010/main" val="2008505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F702C86C-84AF-4E1F-BF7F-9EB89A3AB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Nested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if..else</a:t>
            </a:r>
            <a:endParaRPr lang="en-US" altLang="en-US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9E142A7B-A09B-45A1-A353-FCFBF490727E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752600"/>
            <a:ext cx="5181600" cy="3581400"/>
            <a:chOff x="914400" y="2286000"/>
            <a:chExt cx="4876800" cy="3305908"/>
          </a:xfrm>
        </p:grpSpPr>
        <p:sp>
          <p:nvSpPr>
            <p:cNvPr id="5" name="Vertical Scroll 4">
              <a:extLst>
                <a:ext uri="{FF2B5EF4-FFF2-40B4-BE49-F238E27FC236}">
                  <a16:creationId xmlns:a16="http://schemas.microsoft.com/office/drawing/2014/main" id="{6119AC95-295F-49D7-A2FF-424B8FDA8021}"/>
                </a:ext>
              </a:extLst>
            </p:cNvPr>
            <p:cNvSpPr/>
            <p:nvPr/>
          </p:nvSpPr>
          <p:spPr>
            <a:xfrm>
              <a:off x="914400" y="2286000"/>
              <a:ext cx="4876800" cy="3305908"/>
            </a:xfrm>
            <a:prstGeom prst="verticalScroll">
              <a:avLst>
                <a:gd name="adj" fmla="val 902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	if</a:t>
              </a:r>
              <a:r>
                <a:rPr lang="en-US" sz="2000" dirty="0">
                  <a:solidFill>
                    <a:srgbClr val="C00000"/>
                  </a:solidFill>
                </a:rPr>
                <a:t> ( condition ) { 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       block of statements;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 	}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	else if </a:t>
              </a:r>
              <a:r>
                <a:rPr lang="en-US" sz="2000" dirty="0">
                  <a:solidFill>
                    <a:srgbClr val="C00000"/>
                  </a:solidFill>
                </a:rPr>
                <a:t>( condition ) {  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        	       block of statements;     	 }   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	else </a:t>
              </a:r>
              <a:r>
                <a:rPr lang="en-US" sz="2000" dirty="0">
                  <a:solidFill>
                    <a:srgbClr val="C00000"/>
                  </a:solidFill>
                </a:rPr>
                <a:t>{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       block of statements;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 }</a:t>
              </a:r>
              <a:endParaRPr lang="en-US" sz="2000" dirty="0"/>
            </a:p>
          </p:txBody>
        </p:sp>
        <p:sp>
          <p:nvSpPr>
            <p:cNvPr id="31750" name="TextBox 5">
              <a:extLst>
                <a:ext uri="{FF2B5EF4-FFF2-40B4-BE49-F238E27FC236}">
                  <a16:creationId xmlns:a16="http://schemas.microsoft.com/office/drawing/2014/main" id="{81E6EDCA-0AA2-4B7A-8610-4623DCC5B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00" y="2286000"/>
              <a:ext cx="1676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/>
                <a:t>Syntax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904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A544F-3D48-4668-B969-889B57A9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 </a:t>
            </a:r>
            <a:r>
              <a:rPr lang="en-IN" dirty="0" err="1"/>
              <a:t>i</a:t>
            </a:r>
            <a:r>
              <a:rPr lang="en-IN" dirty="0"/>
              <a:t> = 5; int a = --</a:t>
            </a:r>
            <a:r>
              <a:rPr lang="en-IN" dirty="0" err="1"/>
              <a:t>i</a:t>
            </a:r>
            <a:r>
              <a:rPr lang="en-IN" dirty="0"/>
              <a:t> - --</a:t>
            </a:r>
            <a:r>
              <a:rPr lang="en-IN" dirty="0" err="1"/>
              <a:t>i</a:t>
            </a:r>
            <a:r>
              <a:rPr lang="en-IN" dirty="0"/>
              <a:t> - --</a:t>
            </a:r>
            <a:r>
              <a:rPr lang="en-IN" dirty="0" err="1"/>
              <a:t>i</a:t>
            </a:r>
            <a:r>
              <a:rPr lang="en-IN" dirty="0"/>
              <a:t> - --</a:t>
            </a:r>
            <a:r>
              <a:rPr lang="en-IN" dirty="0" err="1"/>
              <a:t>i</a:t>
            </a:r>
            <a:r>
              <a:rPr lang="en-IN" dirty="0"/>
              <a:t>;</a:t>
            </a:r>
          </a:p>
          <a:p>
            <a:r>
              <a:rPr lang="en-IN" dirty="0"/>
              <a:t>A=4- --I - --I - --I //</a:t>
            </a:r>
            <a:r>
              <a:rPr lang="en-IN" dirty="0" err="1"/>
              <a:t>i</a:t>
            </a:r>
            <a:r>
              <a:rPr lang="en-IN" dirty="0"/>
              <a:t>=4</a:t>
            </a:r>
          </a:p>
          <a:p>
            <a:r>
              <a:rPr lang="en-IN" dirty="0"/>
              <a:t>A=4-3 - --I - --I //</a:t>
            </a:r>
            <a:r>
              <a:rPr lang="en-IN" dirty="0" err="1"/>
              <a:t>i</a:t>
            </a:r>
            <a:r>
              <a:rPr lang="en-IN" dirty="0"/>
              <a:t>=3</a:t>
            </a:r>
          </a:p>
          <a:p>
            <a:r>
              <a:rPr lang="en-IN" dirty="0"/>
              <a:t>A=3-3- 2 - --</a:t>
            </a:r>
            <a:r>
              <a:rPr lang="en-IN" dirty="0" err="1"/>
              <a:t>i</a:t>
            </a:r>
            <a:r>
              <a:rPr lang="en-IN" dirty="0"/>
              <a:t>//</a:t>
            </a:r>
            <a:r>
              <a:rPr lang="en-IN" dirty="0" err="1"/>
              <a:t>i</a:t>
            </a:r>
            <a:r>
              <a:rPr lang="en-IN" dirty="0"/>
              <a:t>=2</a:t>
            </a:r>
          </a:p>
          <a:p>
            <a:r>
              <a:rPr lang="en-IN" dirty="0"/>
              <a:t>A=2-2-2-1=-3 //</a:t>
            </a:r>
            <a:r>
              <a:rPr lang="en-IN" dirty="0" err="1"/>
              <a:t>i</a:t>
            </a:r>
            <a:r>
              <a:rPr lang="en-IN" dirty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2533854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8E826-C4B4-4CA8-B996-E419AFD8B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189" y="1166019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/>
              <a:t>Program to check the number enter by user is less than 10 or not ,using if else</a:t>
            </a:r>
          </a:p>
          <a:p>
            <a:pPr marL="514350" indent="-514350">
              <a:buAutoNum type="arabicPeriod"/>
            </a:pPr>
            <a:r>
              <a:rPr lang="en-IN" sz="2400" dirty="0">
                <a:hlinkClick r:id="rId2" tooltip="Print 1 to 15 numbers - C Program"/>
              </a:rPr>
              <a:t>Print 1 to 15 numbers</a:t>
            </a:r>
            <a:r>
              <a:rPr lang="en-IN" sz="2400" dirty="0"/>
              <a:t> using while</a:t>
            </a:r>
          </a:p>
          <a:p>
            <a:pPr marL="514350" indent="-514350">
              <a:buAutoNum type="arabicPeriod"/>
            </a:pPr>
            <a:r>
              <a:rPr lang="en-IN" sz="2400" dirty="0">
                <a:hlinkClick r:id="rId3" tooltip="Print numbers not divisible by 2, 3, 5 - C"/>
              </a:rPr>
              <a:t>Numbers not divisible by 2, 3, 5</a:t>
            </a:r>
            <a:r>
              <a:rPr lang="en-IN" sz="2400" dirty="0"/>
              <a:t> using if else</a:t>
            </a:r>
          </a:p>
          <a:p>
            <a:pPr marL="514350" indent="-514350">
              <a:buAutoNum type="arabicPeriod"/>
            </a:pPr>
            <a:r>
              <a:rPr lang="en-IN" sz="2400" dirty="0"/>
              <a:t>Print the table of a given no. using  for loop</a:t>
            </a:r>
          </a:p>
          <a:p>
            <a:pPr marL="514350" indent="-514350">
              <a:buAutoNum type="arabicPeriod"/>
            </a:pPr>
            <a:r>
              <a:rPr lang="en-IN" sz="2400" dirty="0"/>
              <a:t>Print the pattern of a star using for loop</a:t>
            </a:r>
          </a:p>
          <a:p>
            <a:pPr marL="514350" indent="-514350">
              <a:buAutoNum type="arabicPeriod"/>
            </a:pPr>
            <a:r>
              <a:rPr lang="en-IN" sz="2400" dirty="0">
                <a:hlinkClick r:id="rId4" tooltip="Print square roots from 1 to 9 - C Program"/>
              </a:rPr>
              <a:t>Square roots of 1 to 9 numbers</a:t>
            </a:r>
            <a:r>
              <a:rPr lang="en-IN" sz="2400" dirty="0"/>
              <a:t> using for loop</a:t>
            </a:r>
          </a:p>
          <a:p>
            <a:pPr marL="514350" indent="-514350">
              <a:buAutoNum type="arabicPeriod"/>
            </a:pPr>
            <a:r>
              <a:rPr lang="en-IN" sz="2400" dirty="0"/>
              <a:t>Print whether a number is lowercase or uppercase using if else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7447E-9A2B-45F2-A7E7-D8E339FA4CE0}"/>
              </a:ext>
            </a:extLst>
          </p:cNvPr>
          <p:cNvSpPr txBox="1"/>
          <p:nvPr/>
        </p:nvSpPr>
        <p:spPr>
          <a:xfrm>
            <a:off x="1977189" y="408672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Exercise number 1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93877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0E33-A244-4404-A398-C0B365F46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354E-BAD2-4D9C-AE31-C373FBCD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600" dirty="0"/>
              <a:t>#include&lt;stdio.h&gt;</a:t>
            </a:r>
          </a:p>
          <a:p>
            <a:r>
              <a:rPr lang="en-US" sz="1600" dirty="0"/>
              <a:t>Int main()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Int a;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(“Enter the input for check”);</a:t>
            </a:r>
          </a:p>
          <a:p>
            <a:r>
              <a:rPr lang="en-US" sz="1600" dirty="0" err="1"/>
              <a:t>Scanf</a:t>
            </a:r>
            <a:r>
              <a:rPr lang="en-US" sz="1600" dirty="0"/>
              <a:t>(“%d”, &amp;a);   //a=3; my answer  should be not greater than 10</a:t>
            </a:r>
          </a:p>
          <a:p>
            <a:r>
              <a:rPr lang="en-US" sz="1600" dirty="0"/>
              <a:t>If(a&gt;10)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(“yes, your input is greater than 10”};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Else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(“your input is not greater than 10”);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}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32065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22928B35-994F-4BF0-8C7F-20BED200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500"/>
              <a:t>What will be the output of the following C code?</a:t>
            </a:r>
            <a:br>
              <a:rPr lang="en-US" altLang="en-US" sz="2500"/>
            </a:br>
            <a:endParaRPr lang="en-US" altLang="en-US" sz="2500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E2F26175-09D6-446D-B1A8-6B8C1C5A0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#include &lt;</a:t>
            </a:r>
            <a:r>
              <a:rPr lang="en-US" altLang="en-US" sz="2000" dirty="0" err="1"/>
              <a:t>stdio.h</a:t>
            </a:r>
            <a:r>
              <a:rPr lang="en-US" altLang="en-US" sz="2000" dirty="0"/>
              <a:t>&gt;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int main()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{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int x = 0;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if (x == 1)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{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if (x == 0)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 err="1"/>
              <a:t>printf</a:t>
            </a:r>
            <a:r>
              <a:rPr lang="en-US" altLang="en-US" sz="2000" dirty="0"/>
              <a:t>("inside if\n");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else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 err="1"/>
              <a:t>printf</a:t>
            </a:r>
            <a:r>
              <a:rPr lang="en-US" altLang="en-US" sz="2000" dirty="0"/>
              <a:t>("inside else if\n");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}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else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 err="1"/>
              <a:t>printf</a:t>
            </a:r>
            <a:r>
              <a:rPr lang="en-US" altLang="en-US" sz="2000" dirty="0"/>
              <a:t>("inside else\n");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000" dirty="0"/>
              <a:t>}</a:t>
            </a:r>
          </a:p>
          <a:p>
            <a:pPr eaLnBrk="1" fontAlgn="t" hangingPunct="1">
              <a:buFont typeface="Arial" panose="020B0604020202020204" pitchFamily="34" charset="0"/>
              <a:buNone/>
            </a:pPr>
            <a:r>
              <a:rPr lang="en-US" altLang="en-US" sz="2400" b="1" dirty="0"/>
              <a:t>a) </a:t>
            </a:r>
            <a:r>
              <a:rPr lang="en-US" altLang="en-US" sz="2400" dirty="0"/>
              <a:t>inside if    </a:t>
            </a:r>
            <a:r>
              <a:rPr lang="en-US" altLang="en-US" sz="2400" b="1" dirty="0"/>
              <a:t>b) </a:t>
            </a:r>
            <a:r>
              <a:rPr lang="en-US" altLang="en-US" sz="2400" dirty="0"/>
              <a:t>inside else if  </a:t>
            </a:r>
            <a:r>
              <a:rPr lang="en-US" altLang="en-US" sz="2400" b="1" dirty="0"/>
              <a:t>c) </a:t>
            </a:r>
            <a:r>
              <a:rPr lang="en-US" altLang="en-US" sz="2400" dirty="0"/>
              <a:t> inside else</a:t>
            </a:r>
            <a:r>
              <a:rPr lang="en-US" altLang="en-US" sz="2400" b="1" dirty="0"/>
              <a:t> d) </a:t>
            </a:r>
            <a:r>
              <a:rPr lang="en-US" altLang="en-US" sz="2400" dirty="0"/>
              <a:t>compile time error </a:t>
            </a: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985055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8DC57603-ED22-4F55-A012-B18E9BCD6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Forms of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endParaRPr lang="en-US" altLang="en-US"/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7A0706C3-D6B6-4E5C-84AB-D6791AED1B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 The </a:t>
            </a:r>
            <a:r>
              <a:rPr lang="en-US" altLang="en-US" b="1"/>
              <a:t>if </a:t>
            </a:r>
            <a:r>
              <a:rPr lang="en-US" altLang="en-US"/>
              <a:t>statement can take any of the following forms: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BDDB97-A4A4-4AFB-9F79-2B46746AE5C6}"/>
              </a:ext>
            </a:extLst>
          </p:cNvPr>
          <p:cNvSpPr/>
          <p:nvPr/>
        </p:nvSpPr>
        <p:spPr>
          <a:xfrm>
            <a:off x="2438400" y="2133600"/>
            <a:ext cx="27432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/>
              <a:t>( condition ) </a:t>
            </a:r>
          </a:p>
          <a:p>
            <a:pPr>
              <a:defRPr/>
            </a:pPr>
            <a:r>
              <a:rPr lang="en-US" dirty="0"/>
              <a:t>	do this ; </a:t>
            </a:r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or </a:t>
            </a:r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/>
              <a:t>( condition ) { </a:t>
            </a:r>
          </a:p>
          <a:p>
            <a:pPr>
              <a:defRPr/>
            </a:pPr>
            <a:r>
              <a:rPr lang="en-US" dirty="0"/>
              <a:t>	do this ; </a:t>
            </a:r>
          </a:p>
          <a:p>
            <a:pPr>
              <a:defRPr/>
            </a:pPr>
            <a:r>
              <a:rPr lang="en-US" dirty="0"/>
              <a:t>	and this ; </a:t>
            </a:r>
          </a:p>
          <a:p>
            <a:pPr>
              <a:defRPr/>
            </a:pPr>
            <a:r>
              <a:rPr lang="en-US" dirty="0"/>
              <a:t>	}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562B7C-828D-4A30-AC49-D282A1D5D285}"/>
              </a:ext>
            </a:extLst>
          </p:cNvPr>
          <p:cNvSpPr/>
          <p:nvPr/>
        </p:nvSpPr>
        <p:spPr>
          <a:xfrm>
            <a:off x="2465388" y="4572000"/>
            <a:ext cx="2716212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/>
              <a:t>( condition ) </a:t>
            </a:r>
          </a:p>
          <a:p>
            <a:pPr>
              <a:defRPr/>
            </a:pPr>
            <a:r>
              <a:rPr lang="en-US" dirty="0"/>
              <a:t>	do this ; </a:t>
            </a:r>
          </a:p>
          <a:p>
            <a:pPr>
              <a:defRPr/>
            </a:pPr>
            <a:r>
              <a:rPr lang="en-US" dirty="0"/>
              <a:t>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	do this ;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B79A43-A9F8-44B8-91FB-0DDAB1D6BBD0}"/>
              </a:ext>
            </a:extLst>
          </p:cNvPr>
          <p:cNvSpPr/>
          <p:nvPr/>
        </p:nvSpPr>
        <p:spPr>
          <a:xfrm>
            <a:off x="7010400" y="2133600"/>
            <a:ext cx="26670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/>
              <a:t> ( condition ) { </a:t>
            </a:r>
          </a:p>
          <a:p>
            <a:pPr>
              <a:defRPr/>
            </a:pPr>
            <a:r>
              <a:rPr lang="en-US" dirty="0"/>
              <a:t>	do this ; </a:t>
            </a:r>
          </a:p>
          <a:p>
            <a:pPr>
              <a:defRPr/>
            </a:pPr>
            <a:r>
              <a:rPr lang="en-US" dirty="0"/>
              <a:t>	and this ; </a:t>
            </a:r>
          </a:p>
          <a:p>
            <a:pPr>
              <a:defRPr/>
            </a:pPr>
            <a:r>
              <a:rPr lang="en-US" dirty="0"/>
              <a:t>	} </a:t>
            </a:r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else {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	do this ; </a:t>
            </a:r>
          </a:p>
          <a:p>
            <a:pPr>
              <a:defRPr/>
            </a:pPr>
            <a:r>
              <a:rPr lang="en-US" dirty="0"/>
              <a:t>	and this ; </a:t>
            </a:r>
          </a:p>
          <a:p>
            <a:pPr>
              <a:defRPr/>
            </a:pPr>
            <a:r>
              <a:rPr lang="en-US" dirty="0"/>
              <a:t>	}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F97F52-1E16-4D8A-8FCA-A8E27DC4CF76}"/>
              </a:ext>
            </a:extLst>
          </p:cNvPr>
          <p:cNvSpPr/>
          <p:nvPr/>
        </p:nvSpPr>
        <p:spPr>
          <a:xfrm>
            <a:off x="7010400" y="4572000"/>
            <a:ext cx="26670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( condition ) </a:t>
            </a:r>
          </a:p>
          <a:p>
            <a:pPr>
              <a:defRPr/>
            </a:pPr>
            <a:r>
              <a:rPr lang="en-US" dirty="0"/>
              <a:t>     do this ; </a:t>
            </a:r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dirty="0"/>
              <a:t> ( condition ) </a:t>
            </a:r>
          </a:p>
          <a:p>
            <a:pPr>
              <a:defRPr/>
            </a:pPr>
            <a:r>
              <a:rPr lang="en-US" dirty="0"/>
              <a:t>     do this ; </a:t>
            </a:r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 { </a:t>
            </a:r>
          </a:p>
          <a:p>
            <a:pPr>
              <a:defRPr/>
            </a:pPr>
            <a:r>
              <a:rPr lang="en-US" dirty="0"/>
              <a:t>       do this ; </a:t>
            </a:r>
          </a:p>
          <a:p>
            <a:pPr>
              <a:defRPr/>
            </a:pPr>
            <a:r>
              <a:rPr lang="en-US" dirty="0"/>
              <a:t>       and this ; </a:t>
            </a:r>
          </a:p>
          <a:p>
            <a:pPr>
              <a:defRPr/>
            </a:pPr>
            <a:r>
              <a:rPr lang="en-US" dirty="0"/>
              <a:t>     } </a:t>
            </a:r>
          </a:p>
        </p:txBody>
      </p:sp>
    </p:spTree>
    <p:extLst>
      <p:ext uri="{BB962C8B-B14F-4D97-AF65-F5344CB8AC3E}">
        <p14:creationId xmlns:p14="http://schemas.microsoft.com/office/powerpoint/2010/main" val="1780797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A012459C-AFDB-4BD6-A4B0-8022BD490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5013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altLang="en-US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4BD63-43E4-4EA1-A737-E97FAE221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is a </a:t>
            </a:r>
            <a:r>
              <a:rPr lang="en-US" b="1" dirty="0">
                <a:solidFill>
                  <a:srgbClr val="FF0000"/>
                </a:solidFill>
              </a:rPr>
              <a:t>keyword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allows the programmer to terminate the loop.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statement causes control to transfer to the first statement after the loop or block.</a:t>
            </a:r>
          </a:p>
          <a:p>
            <a:pPr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break </a:t>
            </a:r>
            <a:r>
              <a:rPr lang="en-US" dirty="0">
                <a:cs typeface="Courier New" pitchFamily="49" charset="0"/>
              </a:rPr>
              <a:t>statement can be used in nested loops. If we use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in the innermost loop then the control of the program is terminated only from the innermost loop.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16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>
            <a:extLst>
              <a:ext uri="{FF2B5EF4-FFF2-40B4-BE49-F238E27FC236}">
                <a16:creationId xmlns:a16="http://schemas.microsoft.com/office/drawing/2014/main" id="{C614EFC4-B7F3-4C5F-A0F9-DB892C3F6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altLang="en-US"/>
              <a:t> Statement</a:t>
            </a:r>
          </a:p>
        </p:txBody>
      </p:sp>
      <p:grpSp>
        <p:nvGrpSpPr>
          <p:cNvPr id="40963" name="Group 42">
            <a:extLst>
              <a:ext uri="{FF2B5EF4-FFF2-40B4-BE49-F238E27FC236}">
                <a16:creationId xmlns:a16="http://schemas.microsoft.com/office/drawing/2014/main" id="{DF3ED37A-0B1F-4A16-A106-8859A8567E4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143000"/>
            <a:ext cx="4343400" cy="5715000"/>
            <a:chOff x="2819400" y="1143000"/>
            <a:chExt cx="4343400" cy="5715000"/>
          </a:xfrm>
        </p:grpSpPr>
        <p:pic>
          <p:nvPicPr>
            <p:cNvPr id="40964" name="Picture 1" descr="C:\Users\Aman\Pictures\C ppt pictures\Capture.JPG">
              <a:extLst>
                <a:ext uri="{FF2B5EF4-FFF2-40B4-BE49-F238E27FC236}">
                  <a16:creationId xmlns:a16="http://schemas.microsoft.com/office/drawing/2014/main" id="{9DBBAEDA-77FD-4256-A928-00ED074A4A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257" r="990"/>
            <a:stretch>
              <a:fillRect/>
            </a:stretch>
          </p:blipFill>
          <p:spPr bwMode="auto">
            <a:xfrm>
              <a:off x="2895600" y="5907024"/>
              <a:ext cx="1485900" cy="950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5" name="Picture 1" descr="C:\Users\Aman\Pictures\C ppt pictures\Capture.JPG">
              <a:extLst>
                <a:ext uri="{FF2B5EF4-FFF2-40B4-BE49-F238E27FC236}">
                  <a16:creationId xmlns:a16="http://schemas.microsoft.com/office/drawing/2014/main" id="{D202A793-2302-4682-BA27-50F8DDC2D6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06" r="25742"/>
            <a:stretch>
              <a:fillRect/>
            </a:stretch>
          </p:blipFill>
          <p:spPr bwMode="auto">
            <a:xfrm>
              <a:off x="3810000" y="3200400"/>
              <a:ext cx="1485900" cy="79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6" name="Picture 1" descr="C:\Users\Aman\Pictures\C ppt pictures\Capture.JPG">
              <a:extLst>
                <a:ext uri="{FF2B5EF4-FFF2-40B4-BE49-F238E27FC236}">
                  <a16:creationId xmlns:a16="http://schemas.microsoft.com/office/drawing/2014/main" id="{33E5DC6A-8A24-4677-908C-60283A86FC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53" r="49506"/>
            <a:stretch>
              <a:fillRect/>
            </a:stretch>
          </p:blipFill>
          <p:spPr bwMode="auto">
            <a:xfrm>
              <a:off x="3788664" y="2173224"/>
              <a:ext cx="1545336" cy="79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7" name="Picture 1" descr="C:\Users\Aman\Pictures\C ppt pictures\Capture.JPG">
              <a:extLst>
                <a:ext uri="{FF2B5EF4-FFF2-40B4-BE49-F238E27FC236}">
                  <a16:creationId xmlns:a16="http://schemas.microsoft.com/office/drawing/2014/main" id="{FBBDD4C2-5921-4787-B583-3D5EC52181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0" r="74257"/>
            <a:stretch>
              <a:fillRect/>
            </a:stretch>
          </p:blipFill>
          <p:spPr bwMode="auto">
            <a:xfrm>
              <a:off x="3810000" y="1143000"/>
              <a:ext cx="1485900" cy="79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6980C4FC-42DA-4C99-876C-E03E8E03F319}"/>
                </a:ext>
              </a:extLst>
            </p:cNvPr>
            <p:cNvSpPr/>
            <p:nvPr/>
          </p:nvSpPr>
          <p:spPr>
            <a:xfrm>
              <a:off x="2819400" y="4572000"/>
              <a:ext cx="1600200" cy="93345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Day= Monday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1FDBB58-887C-4703-9484-63B4195657B1}"/>
                </a:ext>
              </a:extLst>
            </p:cNvPr>
            <p:cNvCxnSpPr>
              <a:stCxn id="0" idx="2"/>
              <a:endCxn id="0" idx="0"/>
            </p:cNvCxnSpPr>
            <p:nvPr/>
          </p:nvCxnSpPr>
          <p:spPr>
            <a:xfrm rot="16200000" flipH="1">
              <a:off x="4441031" y="2053432"/>
              <a:ext cx="231775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970" name="TextBox 14">
              <a:extLst>
                <a:ext uri="{FF2B5EF4-FFF2-40B4-BE49-F238E27FC236}">
                  <a16:creationId xmlns:a16="http://schemas.microsoft.com/office/drawing/2014/main" id="{CF780665-B758-4A64-8558-F4BDF12D8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4200" y="5421868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Yes</a:t>
              </a:r>
            </a:p>
          </p:txBody>
        </p:sp>
        <p:sp>
          <p:nvSpPr>
            <p:cNvPr id="40971" name="TextBox 15">
              <a:extLst>
                <a:ext uri="{FF2B5EF4-FFF2-40B4-BE49-F238E27FC236}">
                  <a16:creationId xmlns:a16="http://schemas.microsoft.com/office/drawing/2014/main" id="{157CD7B8-20D9-4E8B-98CA-9E0F4C9FB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47244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No</a:t>
              </a:r>
            </a:p>
          </p:txBody>
        </p:sp>
        <p:sp>
          <p:nvSpPr>
            <p:cNvPr id="23" name="Diamond 22">
              <a:extLst>
                <a:ext uri="{FF2B5EF4-FFF2-40B4-BE49-F238E27FC236}">
                  <a16:creationId xmlns:a16="http://schemas.microsoft.com/office/drawing/2014/main" id="{59E5051C-18D0-4E87-9612-617535617784}"/>
                </a:ext>
              </a:extLst>
            </p:cNvPr>
            <p:cNvSpPr/>
            <p:nvPr/>
          </p:nvSpPr>
          <p:spPr>
            <a:xfrm>
              <a:off x="5562600" y="4572000"/>
              <a:ext cx="1600200" cy="93345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Day= Sunday</a:t>
              </a:r>
            </a:p>
          </p:txBody>
        </p:sp>
        <p:pic>
          <p:nvPicPr>
            <p:cNvPr id="1026" name="Picture 2" descr="http://classroomclipart.com/images/gallery/Clipart/Sports/Soccer_Clipart/soccer_sports_32813.jpg">
              <a:extLst>
                <a:ext uri="{FF2B5EF4-FFF2-40B4-BE49-F238E27FC236}">
                  <a16:creationId xmlns:a16="http://schemas.microsoft.com/office/drawing/2014/main" id="{EA0254A1-4DAD-467D-B284-8F42584882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5000" y="5895975"/>
              <a:ext cx="1371600" cy="962025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pic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7CB63C7-4672-4DA2-B49C-42884645B8ED}"/>
                </a:ext>
              </a:extLst>
            </p:cNvPr>
            <p:cNvCxnSpPr>
              <a:stCxn id="0" idx="2"/>
              <a:endCxn id="0" idx="0"/>
            </p:cNvCxnSpPr>
            <p:nvPr/>
          </p:nvCxnSpPr>
          <p:spPr>
            <a:xfrm rot="5400000">
              <a:off x="4442619" y="3082131"/>
              <a:ext cx="228600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Elbow Connector 31">
              <a:extLst>
                <a:ext uri="{FF2B5EF4-FFF2-40B4-BE49-F238E27FC236}">
                  <a16:creationId xmlns:a16="http://schemas.microsoft.com/office/drawing/2014/main" id="{9C2AECC6-B2F7-43D1-80D5-8D51BBA574BF}"/>
                </a:ext>
              </a:extLst>
            </p:cNvPr>
            <p:cNvCxnSpPr>
              <a:stCxn id="0" idx="2"/>
              <a:endCxn id="9" idx="0"/>
            </p:cNvCxnSpPr>
            <p:nvPr/>
          </p:nvCxnSpPr>
          <p:spPr>
            <a:xfrm rot="5400000">
              <a:off x="3799681" y="3818732"/>
              <a:ext cx="573087" cy="9334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A5EF1F9C-A3D8-4318-AD30-20098134407C}"/>
                </a:ext>
              </a:extLst>
            </p:cNvPr>
            <p:cNvCxnSpPr>
              <a:stCxn id="9" idx="2"/>
              <a:endCxn id="0" idx="0"/>
            </p:cNvCxnSpPr>
            <p:nvPr/>
          </p:nvCxnSpPr>
          <p:spPr>
            <a:xfrm rot="16200000" flipH="1">
              <a:off x="3428206" y="5696744"/>
              <a:ext cx="401638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DF451740-B442-4ECE-9024-0CD4E75D896B}"/>
                </a:ext>
              </a:extLst>
            </p:cNvPr>
            <p:cNvCxnSpPr>
              <a:stCxn id="9" idx="3"/>
              <a:endCxn id="23" idx="1"/>
            </p:cNvCxnSpPr>
            <p:nvPr/>
          </p:nvCxnSpPr>
          <p:spPr>
            <a:xfrm>
              <a:off x="4419600" y="5038725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9CD740C-156A-4863-9F26-2E96ACF4BDAB}"/>
                </a:ext>
              </a:extLst>
            </p:cNvPr>
            <p:cNvCxnSpPr>
              <a:stCxn id="23" idx="2"/>
              <a:endCxn id="1026" idx="0"/>
            </p:cNvCxnSpPr>
            <p:nvPr/>
          </p:nvCxnSpPr>
          <p:spPr>
            <a:xfrm rot="16200000" flipH="1">
              <a:off x="6186487" y="5681663"/>
              <a:ext cx="390525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2100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76F939F8-17D4-4001-B108-171EC424E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altLang="en-US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DCA9B-83B0-43E0-9B51-D6F93E992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76800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n-US" sz="2600" dirty="0"/>
              <a:t>The control statement that allows to make a decision from the number of choices is called switch.</a:t>
            </a:r>
          </a:p>
          <a:p>
            <a:pPr algn="just">
              <a:defRPr/>
            </a:pPr>
            <a:r>
              <a:rPr lang="en-US" sz="2600" dirty="0"/>
              <a:t>Also called switch-case-default.</a:t>
            </a:r>
          </a:p>
          <a:p>
            <a:pPr algn="just">
              <a:defRPr/>
            </a:pPr>
            <a:r>
              <a:rPr lang="en-US" sz="2600" dirty="0"/>
              <a:t>The switch statement provides another way to decide which statement to execute next.</a:t>
            </a:r>
          </a:p>
          <a:p>
            <a:pPr algn="just">
              <a:defRPr/>
            </a:pPr>
            <a:r>
              <a:rPr lang="en-US" sz="2600" dirty="0"/>
              <a:t>The switch statement evaluates an expression, then attempts to match the result to one of several possible cases.</a:t>
            </a:r>
          </a:p>
          <a:p>
            <a:pPr algn="just">
              <a:defRPr/>
            </a:pPr>
            <a:r>
              <a:rPr lang="en-US" sz="2600" dirty="0"/>
              <a:t>Each case contains a value and a list of statements.</a:t>
            </a:r>
          </a:p>
          <a:p>
            <a:pPr algn="just">
              <a:defRPr/>
            </a:pPr>
            <a:r>
              <a:rPr lang="en-US" sz="2600" dirty="0"/>
              <a:t>The flow of control transfers to statement associated with the first case value that matches.</a:t>
            </a:r>
            <a:endParaRPr lang="en-US" sz="2600" b="1" dirty="0"/>
          </a:p>
          <a:p>
            <a:pPr marL="0" indent="0" algn="just">
              <a:buNone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65594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7">
            <a:extLst>
              <a:ext uri="{FF2B5EF4-FFF2-40B4-BE49-F238E27FC236}">
                <a16:creationId xmlns:a16="http://schemas.microsoft.com/office/drawing/2014/main" id="{ABE24C26-2221-48AA-AFB0-90F8BD2F4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altLang="en-US"/>
              <a:t> Statement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391A845-9FAC-4881-A4E3-262B37C7248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600200"/>
            <a:ext cx="3733800" cy="4953000"/>
            <a:chOff x="733778" y="2286000"/>
            <a:chExt cx="4425244" cy="4572000"/>
          </a:xfrm>
        </p:grpSpPr>
        <p:sp>
          <p:nvSpPr>
            <p:cNvPr id="6" name="Vertical Scroll 5">
              <a:extLst>
                <a:ext uri="{FF2B5EF4-FFF2-40B4-BE49-F238E27FC236}">
                  <a16:creationId xmlns:a16="http://schemas.microsoft.com/office/drawing/2014/main" id="{EFFB3290-1A29-437C-BE77-2631EEDA83E1}"/>
                </a:ext>
              </a:extLst>
            </p:cNvPr>
            <p:cNvSpPr/>
            <p:nvPr/>
          </p:nvSpPr>
          <p:spPr>
            <a:xfrm>
              <a:off x="733778" y="2286000"/>
              <a:ext cx="4425244" cy="4572000"/>
            </a:xfrm>
            <a:prstGeom prst="verticalScroll">
              <a:avLst>
                <a:gd name="adj" fmla="val 902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switch</a:t>
              </a:r>
              <a:r>
                <a:rPr lang="en-US" sz="2000" dirty="0">
                  <a:solidFill>
                    <a:srgbClr val="C00000"/>
                  </a:solidFill>
                </a:rPr>
                <a:t> (expression)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{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US" sz="2000" dirty="0">
                  <a:solidFill>
                    <a:srgbClr val="C00000"/>
                  </a:solidFill>
                </a:rPr>
                <a:t> constant1: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statements;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break;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US" sz="2000" dirty="0">
                  <a:solidFill>
                    <a:srgbClr val="C00000"/>
                  </a:solidFill>
                </a:rPr>
                <a:t> constant2: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 statements;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break;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US" sz="2000" dirty="0">
                  <a:solidFill>
                    <a:srgbClr val="C00000"/>
                  </a:solidFill>
                </a:rPr>
                <a:t> constant3: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 statements;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break;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default</a:t>
              </a:r>
              <a:r>
                <a:rPr lang="en-US" sz="2000" dirty="0">
                  <a:solidFill>
                    <a:srgbClr val="C00000"/>
                  </a:solidFill>
                </a:rPr>
                <a:t>: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	 statements;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C00000"/>
                  </a:solidFill>
                </a:rPr>
                <a:t>}</a:t>
              </a:r>
            </a:p>
          </p:txBody>
        </p:sp>
        <p:sp>
          <p:nvSpPr>
            <p:cNvPr id="43014" name="TextBox 6">
              <a:extLst>
                <a:ext uri="{FF2B5EF4-FFF2-40B4-BE49-F238E27FC236}">
                  <a16:creationId xmlns:a16="http://schemas.microsoft.com/office/drawing/2014/main" id="{A488EF9B-E94E-49A7-9078-47018C1DE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764" y="2286000"/>
              <a:ext cx="1676400" cy="340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Syntax</a:t>
              </a:r>
            </a:p>
          </p:txBody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0EA7F785-EBC7-4574-B07D-1A41EA8EE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7" t="33197" r="17657" b="28542"/>
          <a:stretch>
            <a:fillRect/>
          </a:stretch>
        </p:blipFill>
        <p:spPr bwMode="auto">
          <a:xfrm>
            <a:off x="5289550" y="1905000"/>
            <a:ext cx="53784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7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849E6A64-202E-48B9-A2B7-ECB2B57CC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5013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Rules of using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D51D6-B7C3-44FF-8D64-85FF1B81E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013" y="1600201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dirty="0"/>
              <a:t>Case label must be </a:t>
            </a:r>
            <a:r>
              <a:rPr lang="en-US" b="1" dirty="0">
                <a:solidFill>
                  <a:srgbClr val="FF0000"/>
                </a:solidFill>
              </a:rPr>
              <a:t>unique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Case label must end with </a:t>
            </a:r>
            <a:r>
              <a:rPr lang="en-US" dirty="0">
                <a:solidFill>
                  <a:srgbClr val="FF0000"/>
                </a:solidFill>
              </a:rPr>
              <a:t>colon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Case label must have </a:t>
            </a:r>
            <a:r>
              <a:rPr lang="en-US" b="1" dirty="0">
                <a:solidFill>
                  <a:srgbClr val="FF0000"/>
                </a:solidFill>
              </a:rPr>
              <a:t>constant expression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Case label must be of </a:t>
            </a:r>
            <a:r>
              <a:rPr lang="en-US" dirty="0">
                <a:solidFill>
                  <a:srgbClr val="FF0000"/>
                </a:solidFill>
              </a:rPr>
              <a:t>integer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character</a:t>
            </a:r>
            <a:r>
              <a:rPr lang="en-US" dirty="0"/>
              <a:t> type like case 2, case 1+1, case ‘a’, //char a=‘c’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Case label should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be </a:t>
            </a:r>
            <a:r>
              <a:rPr lang="en-US" b="1" dirty="0">
                <a:solidFill>
                  <a:srgbClr val="FF0000"/>
                </a:solidFill>
              </a:rPr>
              <a:t>floating point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Default can be placed anywhere in switch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Multiple cases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use </a:t>
            </a:r>
            <a:r>
              <a:rPr lang="en-US" dirty="0">
                <a:solidFill>
                  <a:srgbClr val="FF0000"/>
                </a:solidFill>
              </a:rPr>
              <a:t>same expression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</a:rPr>
              <a:t>Relational operators</a:t>
            </a:r>
            <a:r>
              <a:rPr lang="en-US" b="1" dirty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allowed in switch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Nesting of switch is allowed.</a:t>
            </a:r>
          </a:p>
          <a:p>
            <a:pPr marL="514350" indent="-514350"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lang="en-US" b="1" dirty="0">
                <a:solidFill>
                  <a:srgbClr val="FF0000"/>
                </a:solidFill>
              </a:rPr>
              <a:t>Variables</a:t>
            </a:r>
            <a:r>
              <a:rPr lang="en-US" dirty="0"/>
              <a:t> 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allowed in switch case label..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19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4DEF9-B1D1-4CE4-83B9-D99790EAC8E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ln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1500" dirty="0"/>
              <a:t>#include&lt;</a:t>
            </a:r>
            <a:r>
              <a:rPr lang="en-US" sz="1500" dirty="0" err="1"/>
              <a:t>stdio.h</a:t>
            </a:r>
            <a:r>
              <a:rPr lang="en-US" sz="1500" dirty="0"/>
              <a:t>&gt;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void main()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{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int pt;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printf(“Enter the number of nodes:”);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scanf(“%d”, &amp;</a:t>
            </a:r>
            <a:r>
              <a:rPr lang="en-US" sz="1500" dirty="0" err="1"/>
              <a:t>pt</a:t>
            </a:r>
            <a:r>
              <a:rPr lang="en-US" sz="1500" dirty="0"/>
              <a:t>); //3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   </a:t>
            </a:r>
            <a:r>
              <a:rPr lang="en-US" sz="1500" dirty="0">
                <a:effectLst>
                  <a:glow rad="228600">
                    <a:srgbClr val="FFFF00"/>
                  </a:glow>
                </a:effectLst>
              </a:rPr>
              <a:t>switch(pt)</a:t>
            </a:r>
            <a:r>
              <a:rPr lang="en-US" sz="1500" dirty="0"/>
              <a:t>{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case 0: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 printf(“\</a:t>
            </a:r>
            <a:r>
              <a:rPr lang="en-US" sz="1500" dirty="0" err="1"/>
              <a:t>nNo</a:t>
            </a:r>
            <a:r>
              <a:rPr lang="en-US" sz="1500" dirty="0"/>
              <a:t> Geometry”);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break;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case 1: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 printf(“\</a:t>
            </a:r>
            <a:r>
              <a:rPr lang="en-US" sz="1500" dirty="0" err="1"/>
              <a:t>nA</a:t>
            </a:r>
            <a:r>
              <a:rPr lang="en-US" sz="1500" dirty="0"/>
              <a:t> point”);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break;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case 2: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 printf(“\</a:t>
            </a:r>
            <a:r>
              <a:rPr lang="en-US" sz="1500" dirty="0" err="1"/>
              <a:t>nA</a:t>
            </a:r>
            <a:r>
              <a:rPr lang="en-US" sz="1500" dirty="0"/>
              <a:t> line”);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break;</a:t>
            </a:r>
          </a:p>
          <a:p>
            <a:pPr>
              <a:lnSpc>
                <a:spcPct val="120000"/>
              </a:lnSpc>
              <a:defRPr/>
            </a:pPr>
            <a:endParaRPr lang="en-US" sz="1500" dirty="0"/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case 3: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 printf(“\</a:t>
            </a:r>
            <a:r>
              <a:rPr lang="en-US" sz="1500" dirty="0" err="1"/>
              <a:t>nA</a:t>
            </a:r>
            <a:r>
              <a:rPr lang="en-US" sz="1500" dirty="0"/>
              <a:t> triangle”);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break;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case 4: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 printf(“\</a:t>
            </a:r>
            <a:r>
              <a:rPr lang="en-US" sz="1500" dirty="0" err="1"/>
              <a:t>nA</a:t>
            </a:r>
            <a:r>
              <a:rPr lang="en-US" sz="1500" dirty="0"/>
              <a:t> rectangle”);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break;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case 5: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 printf(“\</a:t>
            </a:r>
            <a:r>
              <a:rPr lang="en-US" sz="1500" dirty="0" err="1"/>
              <a:t>nA</a:t>
            </a:r>
            <a:r>
              <a:rPr lang="en-US" sz="1500" dirty="0"/>
              <a:t> pentagon”);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break;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default: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 printf(“Invalid input”);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    }</a:t>
            </a:r>
          </a:p>
          <a:p>
            <a:pPr>
              <a:lnSpc>
                <a:spcPct val="120000"/>
              </a:lnSpc>
              <a:defRPr/>
            </a:pPr>
            <a:r>
              <a:rPr lang="en-US" sz="1500" dirty="0"/>
              <a:t>}</a:t>
            </a:r>
          </a:p>
        </p:txBody>
      </p:sp>
      <p:sp>
        <p:nvSpPr>
          <p:cNvPr id="48131" name="Content Placeholder 7">
            <a:extLst>
              <a:ext uri="{FF2B5EF4-FFF2-40B4-BE49-F238E27FC236}">
                <a16:creationId xmlns:a16="http://schemas.microsoft.com/office/drawing/2014/main" id="{22DD65BA-68D1-4497-B99B-73CAA142183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 dirty="0"/>
              <a:t>Program to show switch statement in geometry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2F2D129-0CA4-4201-8158-1696031AE4E9}"/>
              </a:ext>
            </a:extLst>
          </p:cNvPr>
          <p:cNvSpPr txBox="1">
            <a:spLocks/>
          </p:cNvSpPr>
          <p:nvPr/>
        </p:nvSpPr>
        <p:spPr>
          <a:xfrm>
            <a:off x="1524000" y="6172200"/>
            <a:ext cx="6400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the number of nodes: 2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line</a:t>
            </a:r>
          </a:p>
        </p:txBody>
      </p:sp>
    </p:spTree>
    <p:extLst>
      <p:ext uri="{BB962C8B-B14F-4D97-AF65-F5344CB8AC3E}">
        <p14:creationId xmlns:p14="http://schemas.microsoft.com/office/powerpoint/2010/main" val="396375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E014-A83C-4F33-BADE-504A5D3B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MCQ 27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822B7-6B0E-4B6A-A11A-E282DDF44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#include&lt;stdio.h&gt;</a:t>
            </a:r>
          </a:p>
          <a:p>
            <a:pPr algn="just"/>
            <a:r>
              <a:rPr lang="en-IN" dirty="0"/>
              <a:t> int main()</a:t>
            </a:r>
          </a:p>
          <a:p>
            <a:pPr algn="just"/>
            <a:r>
              <a:rPr lang="en-IN" dirty="0"/>
              <a:t> { </a:t>
            </a:r>
          </a:p>
          <a:p>
            <a:pPr algn="just"/>
            <a:r>
              <a:rPr lang="en-IN" dirty="0"/>
              <a:t>int </a:t>
            </a:r>
            <a:r>
              <a:rPr lang="en-IN" dirty="0" err="1"/>
              <a:t>i</a:t>
            </a:r>
            <a:r>
              <a:rPr lang="en-IN" dirty="0"/>
              <a:t> = 5; int a = --</a:t>
            </a:r>
            <a:r>
              <a:rPr lang="en-IN" dirty="0" err="1"/>
              <a:t>i</a:t>
            </a:r>
            <a:r>
              <a:rPr lang="en-IN" dirty="0"/>
              <a:t> + ++</a:t>
            </a:r>
            <a:r>
              <a:rPr lang="en-IN" dirty="0" err="1"/>
              <a:t>i</a:t>
            </a:r>
            <a:r>
              <a:rPr lang="en-IN" dirty="0"/>
              <a:t> - </a:t>
            </a:r>
            <a:r>
              <a:rPr lang="en-IN" dirty="0" err="1"/>
              <a:t>i</a:t>
            </a:r>
            <a:r>
              <a:rPr lang="en-IN" dirty="0"/>
              <a:t>-- + --</a:t>
            </a:r>
            <a:r>
              <a:rPr lang="en-IN" dirty="0" err="1"/>
              <a:t>i</a:t>
            </a:r>
            <a:r>
              <a:rPr lang="en-IN" dirty="0"/>
              <a:t>; </a:t>
            </a:r>
            <a:r>
              <a:rPr lang="en-IN" dirty="0" err="1"/>
              <a:t>printf</a:t>
            </a:r>
            <a:r>
              <a:rPr lang="en-IN" dirty="0"/>
              <a:t>("%</a:t>
            </a:r>
            <a:r>
              <a:rPr lang="en-IN" dirty="0" err="1"/>
              <a:t>d",a</a:t>
            </a:r>
            <a:r>
              <a:rPr lang="en-IN" dirty="0"/>
              <a:t>);</a:t>
            </a:r>
          </a:p>
          <a:p>
            <a:pPr algn="just"/>
            <a:r>
              <a:rPr lang="en-IN" dirty="0"/>
              <a:t> return 0; </a:t>
            </a:r>
          </a:p>
          <a:p>
            <a:pPr algn="just"/>
            <a:r>
              <a:rPr lang="en-IN" dirty="0"/>
              <a:t>}</a:t>
            </a:r>
          </a:p>
          <a:p>
            <a:pPr algn="just"/>
            <a:r>
              <a:rPr lang="en-IN" dirty="0"/>
              <a:t> </a:t>
            </a:r>
            <a:r>
              <a:rPr lang="en-IN" sz="1600" b="1" dirty="0">
                <a:solidFill>
                  <a:srgbClr val="008000"/>
                </a:solidFill>
                <a:latin typeface="Helvetica Neue"/>
              </a:rPr>
              <a:t>A.</a:t>
            </a:r>
            <a:r>
              <a:rPr lang="en-IN" sz="1600" b="1" dirty="0">
                <a:solidFill>
                  <a:srgbClr val="A9A1A1"/>
                </a:solidFill>
                <a:latin typeface="Helvetica Neue"/>
              </a:rPr>
              <a:t> 7</a:t>
            </a:r>
            <a:endParaRPr lang="en-IN" sz="1600" dirty="0">
              <a:solidFill>
                <a:srgbClr val="484848"/>
              </a:solidFill>
              <a:latin typeface="Helvetica Neue"/>
            </a:endParaRPr>
          </a:p>
          <a:p>
            <a:pPr algn="just"/>
            <a:r>
              <a:rPr lang="en-IN" sz="1600" b="1" dirty="0">
                <a:solidFill>
                  <a:srgbClr val="008000"/>
                </a:solidFill>
                <a:latin typeface="Helvetica Neue"/>
              </a:rPr>
              <a:t>B.</a:t>
            </a:r>
            <a:r>
              <a:rPr lang="en-IN" sz="1600" b="1" dirty="0">
                <a:solidFill>
                  <a:srgbClr val="A9A1A1"/>
                </a:solidFill>
                <a:latin typeface="Helvetica Neue"/>
              </a:rPr>
              <a:t> 9</a:t>
            </a:r>
            <a:endParaRPr lang="en-IN" sz="1600" dirty="0">
              <a:solidFill>
                <a:srgbClr val="484848"/>
              </a:solidFill>
              <a:latin typeface="Helvetica Neue"/>
            </a:endParaRPr>
          </a:p>
          <a:p>
            <a:pPr algn="just"/>
            <a:r>
              <a:rPr lang="en-IN" sz="1600" b="1" dirty="0">
                <a:solidFill>
                  <a:srgbClr val="008000"/>
                </a:solidFill>
                <a:latin typeface="Helvetica Neue"/>
              </a:rPr>
              <a:t>C.</a:t>
            </a:r>
            <a:r>
              <a:rPr lang="en-IN" sz="1600" b="1" dirty="0">
                <a:solidFill>
                  <a:srgbClr val="A9A1A1"/>
                </a:solidFill>
                <a:latin typeface="Helvetica Neue"/>
              </a:rPr>
              <a:t> 8</a:t>
            </a:r>
            <a:endParaRPr lang="en-IN" sz="1600" dirty="0">
              <a:solidFill>
                <a:srgbClr val="484848"/>
              </a:solidFill>
              <a:latin typeface="Helvetica Neue"/>
            </a:endParaRPr>
          </a:p>
          <a:p>
            <a:pPr algn="just"/>
            <a:r>
              <a:rPr lang="en-IN" sz="1600" b="1" dirty="0">
                <a:solidFill>
                  <a:srgbClr val="008000"/>
                </a:solidFill>
                <a:latin typeface="Helvetica Neue"/>
              </a:rPr>
              <a:t>D.</a:t>
            </a:r>
            <a:r>
              <a:rPr lang="en-IN" sz="1600" b="1" dirty="0">
                <a:solidFill>
                  <a:srgbClr val="A9A1A1"/>
                </a:solidFill>
                <a:latin typeface="Helvetica Neue"/>
              </a:rPr>
              <a:t> 10</a:t>
            </a:r>
            <a:endParaRPr lang="en-IN" sz="1600" dirty="0">
              <a:solidFill>
                <a:srgbClr val="484848"/>
              </a:solidFill>
              <a:latin typeface="Helvetica Neue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5753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Repetition structure/Control Loop Statements</a:t>
            </a:r>
          </a:p>
          <a:p>
            <a:pPr lvl="1"/>
            <a:r>
              <a:rPr lang="en-US" dirty="0"/>
              <a:t>for statement</a:t>
            </a:r>
          </a:p>
          <a:p>
            <a:pPr lvl="1"/>
            <a:r>
              <a:rPr lang="en-US" dirty="0"/>
              <a:t>while statement</a:t>
            </a:r>
          </a:p>
          <a:p>
            <a:pPr lvl="1"/>
            <a:r>
              <a:rPr lang="en-US" dirty="0"/>
              <a:t>do-while statement</a:t>
            </a:r>
          </a:p>
          <a:p>
            <a:r>
              <a:rPr lang="en-US" dirty="0"/>
              <a:t>Jump Statements</a:t>
            </a:r>
          </a:p>
          <a:p>
            <a:pPr lvl="1"/>
            <a:r>
              <a:rPr lang="en-US" dirty="0"/>
              <a:t>break</a:t>
            </a:r>
          </a:p>
          <a:p>
            <a:pPr lvl="1"/>
            <a:r>
              <a:rPr lang="en-US" dirty="0"/>
              <a:t>continue</a:t>
            </a:r>
          </a:p>
          <a:p>
            <a:pPr lvl="1"/>
            <a:r>
              <a:rPr lang="en-US" dirty="0" err="1"/>
              <a:t>goto</a:t>
            </a:r>
            <a:endParaRPr lang="en-US" dirty="0"/>
          </a:p>
          <a:p>
            <a:pPr lvl="1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643417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Repetition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repetition statement </a:t>
            </a:r>
            <a:r>
              <a:rPr lang="en-US" dirty="0"/>
              <a:t>allows you to specify that an action is to be repeated while some condition remains true.</a:t>
            </a:r>
          </a:p>
        </p:txBody>
      </p:sp>
    </p:spTree>
    <p:extLst>
      <p:ext uri="{BB962C8B-B14F-4D97-AF65-F5344CB8AC3E}">
        <p14:creationId xmlns:p14="http://schemas.microsoft.com/office/powerpoint/2010/main" val="112068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(repetition)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 if we want to display hello 500 times?</a:t>
            </a:r>
          </a:p>
          <a:p>
            <a:pPr lvl="1"/>
            <a:r>
              <a:rPr lang="en-US" dirty="0"/>
              <a:t> Should we write 500 </a:t>
            </a:r>
            <a:r>
              <a:rPr lang="en-US" dirty="0" err="1"/>
              <a:t>printf</a:t>
            </a:r>
            <a:r>
              <a:rPr lang="en-US" dirty="0"/>
              <a:t> statements or equivalent ?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Obviously not.</a:t>
            </a:r>
          </a:p>
          <a:p>
            <a:r>
              <a:rPr lang="en-US" dirty="0"/>
              <a:t> It means that we need some programming facility to repeat certain works.</a:t>
            </a:r>
          </a:p>
          <a:p>
            <a:r>
              <a:rPr lang="en-US" dirty="0"/>
              <a:t> Such facility is available in form of </a:t>
            </a:r>
            <a:r>
              <a:rPr lang="en-US" b="1" i="1" dirty="0"/>
              <a:t>looping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77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6172200" y="1600200"/>
            <a:ext cx="3581400" cy="411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half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 loop has two parts –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body</a:t>
            </a:r>
            <a:r>
              <a:rPr lang="en-US" dirty="0"/>
              <a:t>  and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condition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Body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a statement or a block of statements that will be repeated.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Condition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en-US" dirty="0"/>
              <a:t>is used to control the iteration – either to continue or stop iterating.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1121" name="Object 97"/>
          <p:cNvGraphicFramePr>
            <a:graphicFrameLocks noChangeAspect="1"/>
          </p:cNvGraphicFramePr>
          <p:nvPr/>
        </p:nvGraphicFramePr>
        <p:xfrm>
          <a:off x="6191250" y="1600200"/>
          <a:ext cx="363855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779191" imgH="2204673" progId="">
                  <p:embed/>
                </p:oleObj>
              </mc:Choice>
              <mc:Fallback>
                <p:oleObj name="Visio" r:id="rId2" imgW="1779191" imgH="2204673" progId="">
                  <p:embed/>
                  <p:pic>
                    <p:nvPicPr>
                      <p:cNvPr id="1121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1600200"/>
                        <a:ext cx="363855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111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statements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C provides three loop statements: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172048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90801"/>
            <a:ext cx="7467600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842839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The “</a:t>
            </a:r>
            <a:r>
              <a:rPr lang="en-US" altLang="zh-TW" dirty="0">
                <a:latin typeface="Courier New" pitchFamily="49" charset="0"/>
                <a:ea typeface="新細明體" charset="-120"/>
                <a:cs typeface="Courier New" pitchFamily="49" charset="0"/>
              </a:rPr>
              <a:t>while</a:t>
            </a:r>
            <a:r>
              <a:rPr lang="en-US" altLang="zh-TW" dirty="0">
                <a:ea typeface="新細明體" charset="-120"/>
              </a:rPr>
              <a:t>” Statement in C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524001"/>
            <a:ext cx="8534400" cy="50006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dirty="0"/>
              <a:t>The syntax of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zh-TW" dirty="0"/>
              <a:t> statement in C:</a:t>
            </a:r>
          </a:p>
          <a:p>
            <a:pPr>
              <a:buNone/>
              <a:defRPr/>
            </a:pPr>
            <a:r>
              <a:rPr lang="en-US" altLang="zh-TW" dirty="0"/>
              <a:t>	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endParaRPr lang="en-US" altLang="zh-TW" dirty="0"/>
          </a:p>
        </p:txBody>
      </p:sp>
      <p:grpSp>
        <p:nvGrpSpPr>
          <p:cNvPr id="6" name="Group 5"/>
          <p:cNvGrpSpPr/>
          <p:nvPr/>
        </p:nvGrpSpPr>
        <p:grpSpPr>
          <a:xfrm>
            <a:off x="1676400" y="2133600"/>
            <a:ext cx="5029200" cy="2057400"/>
            <a:chOff x="1147762" y="1981200"/>
            <a:chExt cx="5029200" cy="1905000"/>
          </a:xfrm>
        </p:grpSpPr>
        <p:sp>
          <p:nvSpPr>
            <p:cNvPr id="4" name="Vertical Scroll 3"/>
            <p:cNvSpPr/>
            <p:nvPr/>
          </p:nvSpPr>
          <p:spPr>
            <a:xfrm>
              <a:off x="1147762" y="1981200"/>
              <a:ext cx="5029200" cy="1905000"/>
            </a:xfrm>
            <a:prstGeom prst="verticalScroll">
              <a:avLst>
                <a:gd name="adj" fmla="val 187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en-US" altLang="zh-TW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altLang="zh-TW" sz="2000" dirty="0">
                  <a:solidFill>
                    <a:srgbClr val="C00000"/>
                  </a:solidFill>
                  <a:cs typeface="Courier New" pitchFamily="49" charset="0"/>
                </a:rPr>
                <a:t>(loop repetition condition){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  <a:cs typeface="Courier New" pitchFamily="49" charset="0"/>
                </a:rPr>
                <a:t>    statement;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  <a:cs typeface="Courier New" pitchFamily="49" charset="0"/>
                </a:rPr>
                <a:t>    updating control; </a:t>
              </a:r>
            </a:p>
            <a:p>
              <a:r>
                <a:rPr lang="en-US" dirty="0">
                  <a:solidFill>
                    <a:srgbClr val="C00000"/>
                  </a:solidFill>
                  <a:cs typeface="Courier New" pitchFamily="49" charset="0"/>
                </a:rPr>
                <a:t>}</a:t>
              </a:r>
            </a:p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19400" y="1981200"/>
              <a:ext cx="1447800" cy="34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Syntax</a:t>
              </a: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781800" y="2133600"/>
            <a:ext cx="3581400" cy="3962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6705600" y="2057400"/>
          <a:ext cx="363855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779191" imgH="2204673" progId="">
                  <p:embed/>
                </p:oleObj>
              </mc:Choice>
              <mc:Fallback>
                <p:oleObj name="Visio" r:id="rId2" imgW="1779191" imgH="2204673" progId="">
                  <p:embed/>
                  <p:pic>
                    <p:nvPicPr>
                      <p:cNvPr id="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057400"/>
                        <a:ext cx="363855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http://www.illustration.com.au/images/web/How-to-do-Push-up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43400"/>
            <a:ext cx="3733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38600" y="5525870"/>
            <a:ext cx="2590800" cy="6463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While fatigue level is not reached</a:t>
            </a:r>
          </a:p>
        </p:txBody>
      </p:sp>
    </p:spTree>
    <p:extLst>
      <p:ext uri="{BB962C8B-B14F-4D97-AF65-F5344CB8AC3E}">
        <p14:creationId xmlns:p14="http://schemas.microsoft.com/office/powerpoint/2010/main" val="81124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147255000"/>
    </mc:Choice>
    <mc:Fallback xmlns="">
      <p:transition spd="slow" advClick="0" advTm="214725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BFD7B-6B81-4BD1-B6D9-AF93EC3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19359-0191-468D-802F-A4EA6DB56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#include&lt;stdio.h&gt;</a:t>
            </a:r>
          </a:p>
          <a:p>
            <a:r>
              <a:rPr lang="en-US" sz="1600" dirty="0"/>
              <a:t>Int main()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Int a=10;</a:t>
            </a:r>
          </a:p>
          <a:p>
            <a:r>
              <a:rPr lang="en-US" sz="1600" dirty="0"/>
              <a:t>While(a&lt;15) a=10 true , a=11-------- a=15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(“%</a:t>
            </a:r>
            <a:r>
              <a:rPr lang="en-US" sz="1600" dirty="0" err="1"/>
              <a:t>d”,a</a:t>
            </a:r>
            <a:r>
              <a:rPr lang="en-US" sz="1600" dirty="0"/>
              <a:t>); //10 11</a:t>
            </a:r>
          </a:p>
          <a:p>
            <a:r>
              <a:rPr lang="en-US" sz="1600" dirty="0"/>
              <a:t>A++;//a=11 a=12</a:t>
            </a:r>
          </a:p>
          <a:p>
            <a:r>
              <a:rPr lang="en-US" sz="1600" dirty="0"/>
              <a:t>break</a:t>
            </a:r>
            <a:br>
              <a:rPr lang="en-US" sz="1600" dirty="0"/>
            </a:br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output= 10 10 10 10------------10 infinite times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469452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MCQ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/>
              <a:t>#include&lt;</a:t>
            </a:r>
            <a:r>
              <a:rPr lang="en-US" sz="2500" dirty="0" err="1"/>
              <a:t>stdio.h</a:t>
            </a:r>
            <a:r>
              <a:rPr lang="en-US" sz="2500" dirty="0"/>
              <a:t>&gt;</a:t>
            </a:r>
          </a:p>
          <a:p>
            <a:pPr>
              <a:buNone/>
            </a:pPr>
            <a:r>
              <a:rPr lang="en-US" sz="2500" dirty="0"/>
              <a:t> </a:t>
            </a:r>
            <a:r>
              <a:rPr lang="en-US" sz="2500" dirty="0" err="1"/>
              <a:t>int</a:t>
            </a:r>
            <a:r>
              <a:rPr lang="en-US" sz="2500" dirty="0"/>
              <a:t> main()</a:t>
            </a:r>
          </a:p>
          <a:p>
            <a:pPr>
              <a:buNone/>
            </a:pPr>
            <a:r>
              <a:rPr lang="en-US" sz="2500" dirty="0"/>
              <a:t>{ </a:t>
            </a:r>
          </a:p>
          <a:p>
            <a:pPr>
              <a:buNone/>
            </a:pPr>
            <a:r>
              <a:rPr lang="en-US" sz="2500" dirty="0" err="1"/>
              <a:t>int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= 4; </a:t>
            </a:r>
          </a:p>
          <a:p>
            <a:pPr>
              <a:buNone/>
            </a:pPr>
            <a:r>
              <a:rPr lang="en-US" sz="2500" dirty="0"/>
              <a:t>while(</a:t>
            </a:r>
            <a:r>
              <a:rPr lang="en-US" sz="2500" dirty="0" err="1"/>
              <a:t>i</a:t>
            </a:r>
            <a:r>
              <a:rPr lang="en-US" sz="2500" dirty="0"/>
              <a:t> == 4--) </a:t>
            </a:r>
          </a:p>
          <a:p>
            <a:pPr>
              <a:buNone/>
            </a:pPr>
            <a:r>
              <a:rPr lang="en-US" sz="2500" dirty="0" err="1"/>
              <a:t>printf</a:t>
            </a:r>
            <a:r>
              <a:rPr lang="en-US" sz="2500" dirty="0"/>
              <a:t>("Loop "); </a:t>
            </a:r>
          </a:p>
          <a:p>
            <a:pPr>
              <a:buNone/>
            </a:pPr>
            <a:r>
              <a:rPr lang="en-US" sz="2500" dirty="0"/>
              <a:t>return 0;</a:t>
            </a:r>
          </a:p>
          <a:p>
            <a:pPr>
              <a:buNone/>
            </a:pPr>
            <a:r>
              <a:rPr lang="en-US" sz="2500" dirty="0"/>
              <a:t> }</a:t>
            </a:r>
          </a:p>
          <a:p>
            <a:pPr>
              <a:buNone/>
            </a:pPr>
            <a:r>
              <a:rPr lang="nl-NL" sz="2500" dirty="0"/>
              <a:t>A. Loop Loop Loop Loop                           </a:t>
            </a:r>
            <a:r>
              <a:rPr lang="en-US" sz="2500" dirty="0"/>
              <a:t>B. Loop </a:t>
            </a:r>
            <a:r>
              <a:rPr lang="en-US" sz="2500" dirty="0" err="1"/>
              <a:t>Loop</a:t>
            </a:r>
            <a:r>
              <a:rPr lang="en-US" sz="2500" dirty="0"/>
              <a:t> </a:t>
            </a:r>
            <a:r>
              <a:rPr lang="en-US" sz="2500" dirty="0" err="1"/>
              <a:t>loop</a:t>
            </a:r>
            <a:endParaRPr lang="en-US" sz="2500" dirty="0"/>
          </a:p>
          <a:p>
            <a:pPr>
              <a:buNone/>
            </a:pPr>
            <a:r>
              <a:rPr lang="en-US" sz="2500" dirty="0"/>
              <a:t>C. Compilation Error                                  D. Prints Nothing</a:t>
            </a:r>
          </a:p>
        </p:txBody>
      </p:sp>
    </p:spTree>
    <p:extLst>
      <p:ext uri="{BB962C8B-B14F-4D97-AF65-F5344CB8AC3E}">
        <p14:creationId xmlns:p14="http://schemas.microsoft.com/office/powerpoint/2010/main" val="4714474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MCQ 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/>
              <a:t>#include&lt;stdio.h&gt;</a:t>
            </a:r>
          </a:p>
          <a:p>
            <a:pPr>
              <a:buNone/>
            </a:pPr>
            <a:r>
              <a:rPr lang="en-US" sz="2500" dirty="0"/>
              <a:t> int main() </a:t>
            </a:r>
          </a:p>
          <a:p>
            <a:pPr>
              <a:buNone/>
            </a:pPr>
            <a:r>
              <a:rPr lang="en-US" sz="2500" dirty="0"/>
              <a:t>{ </a:t>
            </a:r>
          </a:p>
          <a:p>
            <a:pPr>
              <a:buNone/>
            </a:pPr>
            <a:r>
              <a:rPr lang="en-US" sz="2500" dirty="0"/>
              <a:t>int </a:t>
            </a:r>
            <a:r>
              <a:rPr lang="en-US" sz="2500" dirty="0" err="1"/>
              <a:t>i</a:t>
            </a:r>
            <a:r>
              <a:rPr lang="en-US" sz="2500" dirty="0"/>
              <a:t> = 4,j = 7;</a:t>
            </a:r>
          </a:p>
          <a:p>
            <a:pPr>
              <a:buNone/>
            </a:pPr>
            <a:r>
              <a:rPr lang="en-US" sz="2500" dirty="0"/>
              <a:t>while(++</a:t>
            </a:r>
            <a:r>
              <a:rPr lang="en-US" sz="2500" dirty="0" err="1"/>
              <a:t>i</a:t>
            </a:r>
            <a:r>
              <a:rPr lang="en-US" sz="2500" dirty="0"/>
              <a:t> &lt; --j) //</a:t>
            </a:r>
            <a:r>
              <a:rPr lang="en-US" sz="2500" dirty="0" err="1"/>
              <a:t>i</a:t>
            </a:r>
            <a:r>
              <a:rPr lang="en-US" sz="2500" dirty="0"/>
              <a:t>=5 and j=6  //</a:t>
            </a:r>
            <a:r>
              <a:rPr lang="en-US" sz="2500" dirty="0" err="1"/>
              <a:t>i</a:t>
            </a:r>
            <a:r>
              <a:rPr lang="en-US" sz="2500" dirty="0"/>
              <a:t>=6 j=5 //while(</a:t>
            </a:r>
            <a:r>
              <a:rPr lang="en-US" sz="2500" dirty="0" err="1"/>
              <a:t>i</a:t>
            </a:r>
            <a:r>
              <a:rPr lang="en-US" sz="2500" dirty="0"/>
              <a:t>++&lt;j--) 4&lt;7 true </a:t>
            </a:r>
          </a:p>
          <a:p>
            <a:pPr>
              <a:buNone/>
            </a:pPr>
            <a:r>
              <a:rPr lang="en-US" sz="2500" dirty="0" err="1"/>
              <a:t>printf</a:t>
            </a:r>
            <a:r>
              <a:rPr lang="en-US" sz="2500" dirty="0"/>
              <a:t>("Loop"); </a:t>
            </a:r>
          </a:p>
          <a:p>
            <a:pPr>
              <a:buNone/>
            </a:pPr>
            <a:r>
              <a:rPr lang="en-US" sz="2500" dirty="0"/>
              <a:t>return 0; </a:t>
            </a:r>
          </a:p>
          <a:p>
            <a:pPr>
              <a:buNone/>
            </a:pPr>
            <a:r>
              <a:rPr lang="en-US" sz="2500" dirty="0"/>
              <a:t>}</a:t>
            </a:r>
          </a:p>
          <a:p>
            <a:pPr>
              <a:buNone/>
            </a:pPr>
            <a:r>
              <a:rPr lang="en-US" sz="2500" dirty="0"/>
              <a:t>a) Loop   b) Loop </a:t>
            </a:r>
            <a:r>
              <a:rPr lang="en-US" sz="2500" dirty="0" err="1"/>
              <a:t>Loop</a:t>
            </a:r>
            <a:r>
              <a:rPr lang="en-US" sz="2500" dirty="0"/>
              <a:t>  c) Loop </a:t>
            </a:r>
            <a:r>
              <a:rPr lang="en-US" sz="2500" dirty="0" err="1"/>
              <a:t>Loop</a:t>
            </a:r>
            <a:r>
              <a:rPr lang="en-US" sz="2500" dirty="0"/>
              <a:t> </a:t>
            </a:r>
            <a:r>
              <a:rPr lang="en-US" sz="2500" dirty="0" err="1"/>
              <a:t>Loop</a:t>
            </a:r>
            <a:r>
              <a:rPr lang="en-US" sz="2500" dirty="0"/>
              <a:t>   d)infinite loop</a:t>
            </a:r>
          </a:p>
        </p:txBody>
      </p:sp>
    </p:spTree>
    <p:extLst>
      <p:ext uri="{BB962C8B-B14F-4D97-AF65-F5344CB8AC3E}">
        <p14:creationId xmlns:p14="http://schemas.microsoft.com/office/powerpoint/2010/main" val="21116692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The for Statement in C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196976"/>
            <a:ext cx="8534400" cy="547211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dirty="0"/>
              <a:t>The syntax of </a:t>
            </a:r>
            <a:r>
              <a:rPr lang="en-US" altLang="zh-TW" dirty="0">
                <a:latin typeface="Courier New" pitchFamily="49" charset="0"/>
              </a:rPr>
              <a:t>for</a:t>
            </a:r>
            <a:r>
              <a:rPr lang="en-US" altLang="zh-TW" dirty="0"/>
              <a:t> statement in C:</a:t>
            </a:r>
          </a:p>
          <a:p>
            <a:pPr>
              <a:buNone/>
              <a:defRPr/>
            </a:pPr>
            <a:r>
              <a:rPr lang="en-US" altLang="zh-TW" dirty="0"/>
              <a:t>	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The </a:t>
            </a:r>
            <a:r>
              <a:rPr lang="en-US" altLang="zh-TW" b="1" dirty="0"/>
              <a:t>initialization-expression </a:t>
            </a:r>
            <a:r>
              <a:rPr lang="en-US" altLang="zh-TW" dirty="0"/>
              <a:t>set the initial value of the loop control variable.</a:t>
            </a:r>
          </a:p>
          <a:p>
            <a:pPr>
              <a:defRPr/>
            </a:pPr>
            <a:r>
              <a:rPr lang="en-US" altLang="zh-TW" dirty="0"/>
              <a:t>The </a:t>
            </a:r>
            <a:r>
              <a:rPr lang="en-US" altLang="zh-TW" b="1" dirty="0"/>
              <a:t>loop-repetition-condition</a:t>
            </a:r>
            <a:r>
              <a:rPr lang="en-US" altLang="zh-TW" dirty="0"/>
              <a:t> test the value of the loop control variable.</a:t>
            </a:r>
          </a:p>
          <a:p>
            <a:pPr>
              <a:defRPr/>
            </a:pPr>
            <a:r>
              <a:rPr lang="en-US" altLang="zh-TW" dirty="0"/>
              <a:t>The </a:t>
            </a:r>
            <a:r>
              <a:rPr lang="en-US" altLang="zh-TW" b="1" dirty="0"/>
              <a:t>update-expression</a:t>
            </a:r>
            <a:r>
              <a:rPr lang="en-US" altLang="zh-TW" dirty="0"/>
              <a:t> update the loop control variable.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133600" y="1752600"/>
            <a:ext cx="5029200" cy="2057400"/>
            <a:chOff x="914400" y="2057400"/>
            <a:chExt cx="5029200" cy="1905000"/>
          </a:xfrm>
        </p:grpSpPr>
        <p:sp>
          <p:nvSpPr>
            <p:cNvPr id="6" name="Vertical Scroll 5"/>
            <p:cNvSpPr/>
            <p:nvPr/>
          </p:nvSpPr>
          <p:spPr>
            <a:xfrm>
              <a:off x="914400" y="2057400"/>
              <a:ext cx="5029200" cy="1905000"/>
            </a:xfrm>
            <a:prstGeom prst="verticalScroll">
              <a:avLst>
                <a:gd name="adj" fmla="val 187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  <a:latin typeface="Courier New" pitchFamily="49" charset="0"/>
                </a:rPr>
                <a:t>for</a:t>
              </a:r>
              <a:r>
                <a:rPr lang="en-US" altLang="zh-TW" sz="2000" dirty="0">
                  <a:solidFill>
                    <a:srgbClr val="C00000"/>
                  </a:solidFill>
                </a:rPr>
                <a:t> (initialization-expression;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           loop-repetition-condition;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           update-expression){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   statement; 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}//for(int </a:t>
              </a:r>
              <a:r>
                <a:rPr lang="en-US" altLang="zh-TW" sz="2000" dirty="0" err="1">
                  <a:solidFill>
                    <a:srgbClr val="C00000"/>
                  </a:solidFill>
                </a:rPr>
                <a:t>i</a:t>
              </a:r>
              <a:r>
                <a:rPr lang="en-US" altLang="zh-TW" sz="2000" dirty="0">
                  <a:solidFill>
                    <a:srgbClr val="C00000"/>
                  </a:solidFill>
                </a:rPr>
                <a:t>=0; </a:t>
              </a:r>
              <a:r>
                <a:rPr lang="en-US" altLang="zh-TW" sz="2000" dirty="0" err="1">
                  <a:solidFill>
                    <a:srgbClr val="C00000"/>
                  </a:solidFill>
                </a:rPr>
                <a:t>i</a:t>
              </a:r>
              <a:r>
                <a:rPr lang="en-US" altLang="zh-TW" sz="2000" dirty="0">
                  <a:solidFill>
                    <a:srgbClr val="C00000"/>
                  </a:solidFill>
                </a:rPr>
                <a:t>&lt;10; </a:t>
              </a:r>
              <a:r>
                <a:rPr lang="en-US" altLang="zh-TW" sz="2000" dirty="0" err="1">
                  <a:solidFill>
                    <a:srgbClr val="C00000"/>
                  </a:solidFill>
                </a:rPr>
                <a:t>i</a:t>
              </a:r>
              <a:r>
                <a:rPr lang="en-US" altLang="zh-TW" sz="2000" dirty="0">
                  <a:solidFill>
                    <a:srgbClr val="C00000"/>
                  </a:solidFill>
                </a:rPr>
                <a:t>++){ }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19400" y="2057400"/>
              <a:ext cx="1447800" cy="341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Syntax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857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147255000"/>
    </mc:Choice>
    <mc:Fallback xmlns="">
      <p:transition spd="slow" advClick="0" advTm="214725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5BBCE-861D-4B4A-B669-8D2A3D59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91672-9EB4-4014-BF38-0C1E07607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solidFill>
                  <a:srgbClr val="484848"/>
                </a:solidFill>
                <a:latin typeface="Helvetica Neue"/>
              </a:rPr>
              <a:t>a = --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 + ++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 - 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-- + --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endParaRPr lang="en-IN" dirty="0">
              <a:solidFill>
                <a:srgbClr val="484848"/>
              </a:solidFill>
              <a:latin typeface="Helvetica Neue"/>
            </a:endParaRPr>
          </a:p>
          <a:p>
            <a:pPr algn="just"/>
            <a:r>
              <a:rPr lang="en-IN" dirty="0">
                <a:solidFill>
                  <a:srgbClr val="484848"/>
                </a:solidFill>
                <a:latin typeface="Helvetica Neue"/>
              </a:rPr>
              <a:t>a = 4 + ++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 - 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-- + --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// 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=4</a:t>
            </a:r>
          </a:p>
          <a:p>
            <a:pPr algn="just"/>
            <a:r>
              <a:rPr lang="en-IN" dirty="0">
                <a:solidFill>
                  <a:srgbClr val="484848"/>
                </a:solidFill>
                <a:latin typeface="Helvetica Neue"/>
              </a:rPr>
              <a:t>a = 4 + 5 - 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-- + --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//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=5</a:t>
            </a:r>
          </a:p>
          <a:p>
            <a:pPr algn="just"/>
            <a:r>
              <a:rPr lang="en-IN" dirty="0">
                <a:solidFill>
                  <a:srgbClr val="484848"/>
                </a:solidFill>
                <a:latin typeface="Helvetica Neue"/>
              </a:rPr>
              <a:t>a = 5 + 5 - 5 + --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//</a:t>
            </a:r>
            <a:r>
              <a:rPr lang="en-IN" dirty="0" err="1">
                <a:solidFill>
                  <a:srgbClr val="484848"/>
                </a:solidFill>
                <a:latin typeface="Helvetica Neue"/>
              </a:rPr>
              <a:t>i</a:t>
            </a:r>
            <a:r>
              <a:rPr lang="en-IN" dirty="0">
                <a:solidFill>
                  <a:srgbClr val="484848"/>
                </a:solidFill>
                <a:latin typeface="Helvetica Neue"/>
              </a:rPr>
              <a:t>=4</a:t>
            </a:r>
          </a:p>
          <a:p>
            <a:pPr algn="just"/>
            <a:r>
              <a:rPr lang="en-IN" dirty="0">
                <a:solidFill>
                  <a:srgbClr val="484848"/>
                </a:solidFill>
                <a:latin typeface="Helvetica Neue"/>
              </a:rPr>
              <a:t>a = 5 + 5 - 5 + 3</a:t>
            </a:r>
          </a:p>
          <a:p>
            <a:pPr algn="just"/>
            <a:r>
              <a:rPr lang="en-IN" dirty="0">
                <a:solidFill>
                  <a:srgbClr val="484848"/>
                </a:solidFill>
                <a:latin typeface="Helvetica Neue"/>
              </a:rPr>
              <a:t>Finally a = 8. got it?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64454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6705600" y="1479550"/>
            <a:ext cx="3733800" cy="4768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752600" y="1501776"/>
            <a:ext cx="4572000" cy="2232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</a:pPr>
            <a:endParaRPr lang="en-US" sz="2000" b="1" dirty="0">
              <a:latin typeface="Courier New" pitchFamily="1" charset="0"/>
            </a:endParaRP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Courier New" pitchFamily="1" charset="0"/>
              </a:rPr>
              <a:t>for (</a:t>
            </a:r>
            <a:r>
              <a:rPr lang="en-US" sz="1200" b="1" dirty="0">
                <a:latin typeface="Courier New" pitchFamily="1" charset="0"/>
              </a:rPr>
              <a:t>Initialization</a:t>
            </a:r>
            <a:r>
              <a:rPr lang="en-US" sz="2000" b="1" dirty="0">
                <a:solidFill>
                  <a:srgbClr val="FF0000"/>
                </a:solidFill>
                <a:latin typeface="Courier New" pitchFamily="1" charset="0"/>
              </a:rPr>
              <a:t>; </a:t>
            </a:r>
            <a:r>
              <a:rPr lang="en-US" sz="1200" b="1" dirty="0">
                <a:latin typeface="Courier New" pitchFamily="1" charset="0"/>
              </a:rPr>
              <a:t>Condition</a:t>
            </a:r>
            <a:r>
              <a:rPr lang="en-US" sz="2000" b="1" dirty="0">
                <a:solidFill>
                  <a:srgbClr val="FF0000"/>
                </a:solidFill>
                <a:latin typeface="Courier New" pitchFamily="1" charset="0"/>
              </a:rPr>
              <a:t>; </a:t>
            </a:r>
            <a:r>
              <a:rPr lang="en-US" sz="1200" b="1" dirty="0">
                <a:latin typeface="Courier New" pitchFamily="1" charset="0"/>
              </a:rPr>
              <a:t>Updating</a:t>
            </a:r>
            <a:r>
              <a:rPr lang="en-US" sz="2000" b="1" dirty="0">
                <a:solidFill>
                  <a:srgbClr val="FF0000"/>
                </a:solidFill>
                <a:latin typeface="Courier New" pitchFamily="1" charset="0"/>
              </a:rPr>
              <a:t>)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 </a:t>
            </a:r>
            <a:r>
              <a:rPr lang="en-US" sz="2000" b="1" dirty="0" err="1">
                <a:latin typeface="Courier New" pitchFamily="1" charset="0"/>
              </a:rPr>
              <a:t>Repeated_Actions</a:t>
            </a:r>
            <a:r>
              <a:rPr lang="en-US" sz="2000" b="1" dirty="0">
                <a:latin typeface="Courier New" pitchFamily="1" charset="0"/>
              </a:rPr>
              <a:t>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}</a:t>
            </a:r>
          </a:p>
          <a:p>
            <a:pPr algn="l" eaLnBrk="0" hangingPunct="0">
              <a:spcBef>
                <a:spcPct val="20000"/>
              </a:spcBef>
            </a:pPr>
            <a:endParaRPr lang="en-US" sz="2000" dirty="0">
              <a:latin typeface="Courier New" pitchFamily="1" charset="0"/>
            </a:endParaRPr>
          </a:p>
        </p:txBody>
      </p:sp>
      <p:graphicFrame>
        <p:nvGraphicFramePr>
          <p:cNvPr id="174090" name="Object 10"/>
          <p:cNvGraphicFramePr>
            <a:graphicFrameLocks noChangeAspect="1"/>
          </p:cNvGraphicFramePr>
          <p:nvPr/>
        </p:nvGraphicFramePr>
        <p:xfrm>
          <a:off x="6705600" y="1524000"/>
          <a:ext cx="37338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947357" imgH="3274985" progId="">
                  <p:embed/>
                </p:oleObj>
              </mc:Choice>
              <mc:Fallback>
                <p:oleObj name="Visio" r:id="rId2" imgW="1947357" imgH="3274985" progId="">
                  <p:embed/>
                  <p:pic>
                    <p:nvPicPr>
                      <p:cNvPr id="1740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524000"/>
                        <a:ext cx="37338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 statement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255656" y="1143000"/>
            <a:ext cx="3955144" cy="4038600"/>
            <a:chOff x="4731656" y="1143000"/>
            <a:chExt cx="3955144" cy="4038600"/>
          </a:xfrm>
        </p:grpSpPr>
        <p:pic>
          <p:nvPicPr>
            <p:cNvPr id="8" name="Picture 2" descr="http://alternatewrites.com/wp-content/uploads/2012/06/post-it-note-with-a-pin-300x300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1656" y="1143000"/>
              <a:ext cx="3955144" cy="4038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 rot="21303997">
              <a:off x="5314425" y="1877140"/>
              <a:ext cx="25754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  <a:latin typeface="Bradley Hand ITC" panose="03070402050302030203" pitchFamily="66" charset="0"/>
                </a:rPr>
                <a:t>Quick yak:</a:t>
              </a:r>
            </a:p>
            <a:p>
              <a:r>
                <a:rPr lang="en-US" b="1" dirty="0">
                  <a:solidFill>
                    <a:srgbClr val="002060"/>
                  </a:solidFill>
                  <a:latin typeface="Bradley Hand ITC" panose="03070402050302030203" pitchFamily="66" charset="0"/>
                </a:rPr>
                <a:t>For loop to repeat the car game from life = 5 to life &gt; 0.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452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543300" y="2971800"/>
            <a:ext cx="6896100" cy="3771626"/>
            <a:chOff x="2019300" y="3048000"/>
            <a:chExt cx="6896100" cy="3771626"/>
          </a:xfrm>
        </p:grpSpPr>
        <p:pic>
          <p:nvPicPr>
            <p:cNvPr id="10" name="Picture 92" descr="http://www.illustration.com.au/images/web/How-to-do-Push-up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4900" y="3048000"/>
              <a:ext cx="4000500" cy="3250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019300" y="5896296"/>
              <a:ext cx="2895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Do TEN push ups = for count=1; count&lt;=10; count++</a:t>
              </a:r>
              <a:endParaRPr lang="en-IN" dirty="0"/>
            </a:p>
          </p:txBody>
        </p:sp>
      </p:grpSp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6477000" y="1905000"/>
            <a:ext cx="3962400" cy="464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>
                <a:latin typeface="+mn-lt"/>
                <a:cs typeface="Courier New" pitchFamily="49" charset="0"/>
              </a:rPr>
              <a:t>statement</a:t>
            </a:r>
          </a:p>
        </p:txBody>
      </p:sp>
      <p:sp>
        <p:nvSpPr>
          <p:cNvPr id="178187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2133600" y="1447800"/>
            <a:ext cx="8229600" cy="4572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Example: This for statement prints numbers 10 down to 1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1524000" y="1905001"/>
            <a:ext cx="4648200" cy="3354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#include&lt;stdio.h&gt;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int main()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int n;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for (n=10; n&gt;0; n=n-1//n--){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 printf(“%d ”, n);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}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}</a:t>
            </a:r>
          </a:p>
          <a:p>
            <a:pPr algn="l" eaLnBrk="0" hangingPunct="0">
              <a:spcBef>
                <a:spcPct val="20000"/>
              </a:spcBef>
            </a:pPr>
            <a:endParaRPr lang="en-US" sz="2000" dirty="0">
              <a:latin typeface="Courier New" pitchFamily="1" charset="0"/>
            </a:endParaRPr>
          </a:p>
        </p:txBody>
      </p:sp>
      <p:graphicFrame>
        <p:nvGraphicFramePr>
          <p:cNvPr id="178188" name="Object 12"/>
          <p:cNvGraphicFramePr>
            <a:graphicFrameLocks noChangeAspect="1"/>
          </p:cNvGraphicFramePr>
          <p:nvPr/>
        </p:nvGraphicFramePr>
        <p:xfrm>
          <a:off x="7010401" y="1828800"/>
          <a:ext cx="2860675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13058775" imgH="21936075" progId="">
                  <p:embed/>
                </p:oleObj>
              </mc:Choice>
              <mc:Fallback>
                <p:oleObj name="VISIO" r:id="rId3" imgW="13058775" imgH="21936075" progId="">
                  <p:embed/>
                  <p:pic>
                    <p:nvPicPr>
                      <p:cNvPr id="1781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1" y="1828800"/>
                        <a:ext cx="2860675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1600200" y="5403196"/>
            <a:ext cx="46482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10 9 8 7 6 5 4 3 2 1 </a:t>
            </a:r>
          </a:p>
        </p:txBody>
      </p:sp>
    </p:spTree>
    <p:extLst>
      <p:ext uri="{BB962C8B-B14F-4D97-AF65-F5344CB8AC3E}">
        <p14:creationId xmlns:p14="http://schemas.microsoft.com/office/powerpoint/2010/main" val="40560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9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AEMZJI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6776" r="7658"/>
          <a:stretch>
            <a:fillRect/>
          </a:stretch>
        </p:blipFill>
        <p:spPr bwMode="auto">
          <a:xfrm>
            <a:off x="2362200" y="1600201"/>
            <a:ext cx="7391400" cy="396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8728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Nested Loops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268414"/>
            <a:ext cx="8534400" cy="53292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zh-TW" dirty="0"/>
              <a:t>Nested loops consist of an </a:t>
            </a:r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outer loop</a:t>
            </a:r>
            <a:r>
              <a:rPr lang="en-US" altLang="zh-TW" dirty="0"/>
              <a:t> with one or more </a:t>
            </a:r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inner loops</a:t>
            </a:r>
            <a:r>
              <a:rPr lang="en-US" altLang="zh-TW" dirty="0"/>
              <a:t>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zh-TW" dirty="0" err="1"/>
              <a:t>Eg</a:t>
            </a:r>
            <a:r>
              <a:rPr lang="en-US" altLang="zh-TW" dirty="0"/>
              <a:t>:</a:t>
            </a:r>
          </a:p>
          <a:p>
            <a:pPr>
              <a:buNone/>
              <a:defRPr/>
            </a:pPr>
            <a:r>
              <a:rPr lang="en-US" altLang="zh-TW" dirty="0"/>
              <a:t>		</a:t>
            </a:r>
            <a:r>
              <a:rPr lang="en-US" altLang="zh-TW" spc="-15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altLang="zh-TW" spc="-15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pc="-150" dirty="0">
                <a:latin typeface="Courier New" pitchFamily="49" charset="0"/>
                <a:cs typeface="Courier New" pitchFamily="49" charset="0"/>
              </a:rPr>
              <a:t>=1;i&lt;=100;i++){</a:t>
            </a:r>
          </a:p>
          <a:p>
            <a:pPr>
              <a:buNone/>
              <a:defRPr/>
            </a:pPr>
            <a:r>
              <a:rPr lang="en-US" altLang="zh-TW" spc="-150" dirty="0">
                <a:latin typeface="Courier New" pitchFamily="49" charset="0"/>
                <a:cs typeface="Courier New" pitchFamily="49" charset="0"/>
              </a:rPr>
              <a:t>			for(j=1;j&lt;=50;j++){</a:t>
            </a:r>
          </a:p>
          <a:p>
            <a:pPr>
              <a:buNone/>
              <a:defRPr/>
            </a:pPr>
            <a:r>
              <a:rPr lang="en-US" altLang="zh-TW" spc="-150" dirty="0">
                <a:latin typeface="Courier New" pitchFamily="49" charset="0"/>
                <a:cs typeface="Courier New" pitchFamily="49" charset="0"/>
              </a:rPr>
              <a:t>				…</a:t>
            </a:r>
          </a:p>
          <a:p>
            <a:pPr>
              <a:buNone/>
              <a:defRPr/>
            </a:pPr>
            <a:r>
              <a:rPr lang="en-US" altLang="zh-TW" spc="-150" dirty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>
              <a:buNone/>
              <a:defRPr/>
            </a:pPr>
            <a:r>
              <a:rPr lang="en-US" altLang="zh-TW" spc="-150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defRPr/>
            </a:pPr>
            <a:r>
              <a:rPr lang="en-US" altLang="zh-TW" dirty="0"/>
              <a:t>The above loop will run for 100*50 iterations.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3473450" y="3429000"/>
            <a:ext cx="3384550" cy="1727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17" name="AutoShape 5"/>
          <p:cNvSpPr>
            <a:spLocks noChangeArrowheads="1"/>
          </p:cNvSpPr>
          <p:nvPr/>
        </p:nvSpPr>
        <p:spPr bwMode="auto">
          <a:xfrm>
            <a:off x="8382001" y="3459164"/>
            <a:ext cx="1728787" cy="503237"/>
          </a:xfrm>
          <a:prstGeom prst="wedgeRoundRectCallout">
            <a:avLst>
              <a:gd name="adj1" fmla="val -102801"/>
              <a:gd name="adj2" fmla="val 16245"/>
              <a:gd name="adj3" fmla="val 16667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Inner loop</a:t>
            </a:r>
          </a:p>
        </p:txBody>
      </p:sp>
      <p:sp>
        <p:nvSpPr>
          <p:cNvPr id="602118" name="AutoShape 6"/>
          <p:cNvSpPr>
            <a:spLocks noChangeArrowheads="1"/>
          </p:cNvSpPr>
          <p:nvPr/>
        </p:nvSpPr>
        <p:spPr bwMode="auto">
          <a:xfrm>
            <a:off x="7948612" y="2849564"/>
            <a:ext cx="1728788" cy="503237"/>
          </a:xfrm>
          <a:prstGeom prst="wedgeRoundRectCallout">
            <a:avLst>
              <a:gd name="adj1" fmla="val -102801"/>
              <a:gd name="adj2" fmla="val 16245"/>
              <a:gd name="adj3" fmla="val 16667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Outer loop</a:t>
            </a:r>
          </a:p>
        </p:txBody>
      </p:sp>
    </p:spTree>
    <p:extLst>
      <p:ext uri="{BB962C8B-B14F-4D97-AF65-F5344CB8AC3E}">
        <p14:creationId xmlns:p14="http://schemas.microsoft.com/office/powerpoint/2010/main" val="103176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147255000"/>
    </mc:Choice>
    <mc:Fallback xmlns="">
      <p:transition spd="slow" advClick="0" advTm="214725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0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7" grpId="0" animBg="1"/>
      <p:bldP spid="6021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30BDD-92CE-4AFE-B969-4EDD9982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MCQ 28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54E30-9F59-4525-8F97-F5A70843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7F0055"/>
                </a:solidFill>
                <a:latin typeface="Courier New" panose="02070309020205020404" pitchFamily="49" charset="0"/>
              </a:rPr>
              <a:t>#include</a:t>
            </a:r>
            <a:r>
              <a:rPr lang="en-IN" dirty="0">
                <a:solidFill>
                  <a:srgbClr val="2A00FF"/>
                </a:solidFill>
                <a:latin typeface="Courier New" panose="02070309020205020404" pitchFamily="49" charset="0"/>
              </a:rPr>
              <a:t>&lt;stdio.h&gt;</a:t>
            </a:r>
            <a:endParaRPr lang="en-IN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IN" dirty="0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 main(){</a:t>
            </a:r>
            <a:endParaRPr lang="en-IN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IN" dirty="0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en-IN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=1;</a:t>
            </a:r>
            <a:endParaRPr lang="en-IN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    </a:t>
            </a:r>
            <a:r>
              <a:rPr lang="en-IN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=2+2*</a:t>
            </a:r>
            <a:r>
              <a:rPr lang="en-IN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++;// </a:t>
            </a:r>
            <a:r>
              <a:rPr lang="en-IN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=2+2*1=4 </a:t>
            </a:r>
            <a:endParaRPr lang="en-IN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    </a:t>
            </a:r>
            <a:r>
              <a:rPr lang="en-IN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IN" dirty="0">
                <a:solidFill>
                  <a:srgbClr val="2A00FF"/>
                </a:solidFill>
                <a:latin typeface="Courier New" panose="02070309020205020404" pitchFamily="49" charset="0"/>
              </a:rPr>
              <a:t>"%d"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IN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);//</a:t>
            </a:r>
            <a:r>
              <a:rPr lang="en-IN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=5</a:t>
            </a:r>
            <a:endParaRPr lang="en-IN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IN" dirty="0">
                <a:solidFill>
                  <a:srgbClr val="7F0055"/>
                </a:solidFill>
                <a:latin typeface="Courier New" panose="02070309020205020404" pitchFamily="49" charset="0"/>
              </a:rPr>
              <a:t>return</a:t>
            </a:r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 0;</a:t>
            </a:r>
            <a:endParaRPr lang="en-IN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IN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IN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081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5AD6A33-1AC8-42AF-B2FE-A1BDEB625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5013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Control Statements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E39E92D-115D-4D26-95F9-D6CDE2B4E4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05013" y="1600201"/>
            <a:ext cx="8229600" cy="4525963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en-US" altLang="en-US"/>
              <a:t>The C language programs until now follows a sequential form of execution of statements.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altLang="en-US"/>
              <a:t> C language provides statements that can alter the flow of a sequence of instructions. These statements are called control statements.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These statements help to jump from one part of the program to another. The control transfer may be conditional or unconditional.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81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0BCF903-AA1C-4E25-BB14-517F63ED1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2B331-4EE7-4AC5-8E14-41D09B049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defRPr/>
            </a:pPr>
            <a:r>
              <a:rPr lang="en-US" dirty="0"/>
              <a:t>A control structure refers to the way in which the programmer specifies the order of executing the statements.</a:t>
            </a:r>
          </a:p>
          <a:p>
            <a:pPr algn="just">
              <a:defRPr/>
            </a:pPr>
            <a:r>
              <a:rPr lang="en-US" dirty="0"/>
              <a:t>Three control structures </a:t>
            </a:r>
          </a:p>
          <a:p>
            <a:pPr lvl="1" algn="just"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Sequence structure</a:t>
            </a:r>
          </a:p>
          <a:p>
            <a:pPr lvl="2" algn="just">
              <a:defRPr/>
            </a:pPr>
            <a:r>
              <a:rPr lang="en-US" dirty="0"/>
              <a:t>Programs are executed sequentially by default.</a:t>
            </a:r>
          </a:p>
          <a:p>
            <a:pPr lvl="1" algn="just"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Selection structures</a:t>
            </a:r>
          </a:p>
          <a:p>
            <a:pPr lvl="2" algn="just">
              <a:defRPr/>
            </a:pPr>
            <a:r>
              <a:rPr lang="en-US" dirty="0">
                <a:latin typeface="Lucida Console" pitchFamily="49" charset="0"/>
              </a:rPr>
              <a:t>if</a:t>
            </a:r>
            <a:r>
              <a:rPr lang="en-US" dirty="0"/>
              <a:t>, </a:t>
            </a:r>
            <a:r>
              <a:rPr lang="en-US" dirty="0">
                <a:latin typeface="Lucida Console" pitchFamily="49" charset="0"/>
              </a:rPr>
              <a:t>if…else</a:t>
            </a:r>
            <a:r>
              <a:rPr lang="en-US" dirty="0"/>
              <a:t>, </a:t>
            </a:r>
            <a:r>
              <a:rPr lang="en-US" dirty="0">
                <a:latin typeface="Lucida Console" pitchFamily="49" charset="0"/>
              </a:rPr>
              <a:t>switch</a:t>
            </a:r>
            <a:r>
              <a:rPr lang="en-US" dirty="0"/>
              <a:t> </a:t>
            </a:r>
          </a:p>
          <a:p>
            <a:pPr lvl="1" algn="just"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Repetition structures (iteration)</a:t>
            </a:r>
          </a:p>
          <a:p>
            <a:pPr lvl="2" algn="just">
              <a:defRPr/>
            </a:pPr>
            <a:r>
              <a:rPr lang="en-US" dirty="0">
                <a:latin typeface="Lucida Console" pitchFamily="49" charset="0"/>
              </a:rPr>
              <a:t>while</a:t>
            </a:r>
            <a:r>
              <a:rPr lang="en-US" dirty="0"/>
              <a:t>, </a:t>
            </a:r>
            <a:r>
              <a:rPr lang="en-US" dirty="0">
                <a:latin typeface="Lucida Console" pitchFamily="49" charset="0"/>
              </a:rPr>
              <a:t>do…while</a:t>
            </a:r>
            <a:r>
              <a:rPr lang="en-US" dirty="0"/>
              <a:t>, </a:t>
            </a:r>
            <a:r>
              <a:rPr lang="en-US" dirty="0">
                <a:latin typeface="Lucida Console" pitchFamily="49" charset="0"/>
              </a:rPr>
              <a:t>for</a:t>
            </a:r>
          </a:p>
          <a:p>
            <a:pPr>
              <a:buNone/>
              <a:defRPr/>
            </a:pPr>
            <a:endParaRPr lang="en-US" dirty="0"/>
          </a:p>
        </p:txBody>
      </p:sp>
      <p:pic>
        <p:nvPicPr>
          <p:cNvPr id="1026" name="Picture 2" descr="http://www.dfstermole.net/OAC/images/if1.gif">
            <a:extLst>
              <a:ext uri="{FF2B5EF4-FFF2-40B4-BE49-F238E27FC236}">
                <a16:creationId xmlns:a16="http://schemas.microsoft.com/office/drawing/2014/main" id="{0E9FED4C-7012-4B32-BA13-EC2909954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5000"/>
          <a:stretch>
            <a:fillRect/>
          </a:stretch>
        </p:blipFill>
        <p:spPr bwMode="auto">
          <a:xfrm>
            <a:off x="8534400" y="4953000"/>
            <a:ext cx="1409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Aman\Pictures\C ppt pictures\sequencep.jpg">
            <a:extLst>
              <a:ext uri="{FF2B5EF4-FFF2-40B4-BE49-F238E27FC236}">
                <a16:creationId xmlns:a16="http://schemas.microsoft.com/office/drawing/2014/main" id="{5F6F1026-3800-46B7-B632-1844A0317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9" t="9070"/>
          <a:stretch>
            <a:fillRect/>
          </a:stretch>
        </p:blipFill>
        <p:spPr bwMode="auto">
          <a:xfrm>
            <a:off x="7239000" y="4267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Aman\Pictures\C ppt pictures\strat-pm-cycle.gif">
            <a:extLst>
              <a:ext uri="{FF2B5EF4-FFF2-40B4-BE49-F238E27FC236}">
                <a16:creationId xmlns:a16="http://schemas.microsoft.com/office/drawing/2014/main" id="{7BBE5228-896E-43EE-BD2F-803B043D4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r="23334"/>
          <a:stretch>
            <a:fillRect/>
          </a:stretch>
        </p:blipFill>
        <p:spPr bwMode="auto">
          <a:xfrm>
            <a:off x="6019800" y="5410200"/>
            <a:ext cx="121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3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7BB4F4CB-5D93-43D7-82C6-99DE76D43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0B8BA-2480-44A5-B01F-7D18471C4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spcBef>
                <a:spcPct val="75000"/>
              </a:spcBef>
              <a:defRPr/>
            </a:pPr>
            <a:r>
              <a:rPr lang="en-US" dirty="0"/>
              <a:t>The C condition statements or the decision statements, checks the given condition</a:t>
            </a:r>
          </a:p>
          <a:p>
            <a:pPr>
              <a:spcBef>
                <a:spcPct val="75000"/>
              </a:spcBef>
              <a:defRPr/>
            </a:pPr>
            <a:r>
              <a:rPr lang="en-US"/>
              <a:t>Based </a:t>
            </a:r>
            <a:r>
              <a:rPr lang="en-US" dirty="0"/>
              <a:t>upon the state of the condition, a sub-block is executed. </a:t>
            </a:r>
          </a:p>
          <a:p>
            <a:pPr>
              <a:spcBef>
                <a:spcPct val="75000"/>
              </a:spcBef>
              <a:defRPr/>
            </a:pPr>
            <a:r>
              <a:rPr lang="en-US" dirty="0"/>
              <a:t>Decision statements are the:</a:t>
            </a:r>
          </a:p>
          <a:p>
            <a:pPr lvl="1">
              <a:spcBef>
                <a:spcPct val="70000"/>
              </a:spcBef>
              <a:defRPr/>
            </a:pPr>
            <a:r>
              <a:rPr lang="en-US" sz="3200" i="1" dirty="0"/>
              <a:t>if statement</a:t>
            </a:r>
            <a:endParaRPr lang="en-US" sz="3200" dirty="0"/>
          </a:p>
          <a:p>
            <a:pPr lvl="1">
              <a:defRPr/>
            </a:pPr>
            <a:r>
              <a:rPr lang="en-US" sz="3200" i="1" dirty="0"/>
              <a:t>if-else statement</a:t>
            </a:r>
            <a:endParaRPr lang="en-US" sz="3200" dirty="0"/>
          </a:p>
          <a:p>
            <a:pPr lvl="1">
              <a:defRPr/>
            </a:pPr>
            <a:r>
              <a:rPr lang="en-US" sz="3200" i="1" dirty="0"/>
              <a:t>switch statement</a:t>
            </a:r>
            <a:endParaRPr lang="en-US" sz="32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5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4C4386D-2354-42C2-B2C3-597B78134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/>
              <a:t> statement </a:t>
            </a:r>
          </a:p>
        </p:txBody>
      </p:sp>
      <p:grpSp>
        <p:nvGrpSpPr>
          <p:cNvPr id="13315" name="Group 40">
            <a:extLst>
              <a:ext uri="{FF2B5EF4-FFF2-40B4-BE49-F238E27FC236}">
                <a16:creationId xmlns:a16="http://schemas.microsoft.com/office/drawing/2014/main" id="{82F799D4-2B2B-4773-A5FF-43DB00B3376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143001"/>
            <a:ext cx="4953000" cy="5675313"/>
            <a:chOff x="1524000" y="1143000"/>
            <a:chExt cx="4953000" cy="5675376"/>
          </a:xfrm>
        </p:grpSpPr>
        <p:pic>
          <p:nvPicPr>
            <p:cNvPr id="13316" name="Picture 1" descr="C:\Users\Aman\Pictures\C ppt pictures\Capture.JPG">
              <a:extLst>
                <a:ext uri="{FF2B5EF4-FFF2-40B4-BE49-F238E27FC236}">
                  <a16:creationId xmlns:a16="http://schemas.microsoft.com/office/drawing/2014/main" id="{DFD4A59A-9B0C-400E-8917-49550C45BF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257" r="990"/>
            <a:stretch>
              <a:fillRect/>
            </a:stretch>
          </p:blipFill>
          <p:spPr bwMode="auto">
            <a:xfrm>
              <a:off x="3810000" y="5867400"/>
              <a:ext cx="1485900" cy="950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7" name="Picture 1" descr="C:\Users\Aman\Pictures\C ppt pictures\Capture.JPG">
              <a:extLst>
                <a:ext uri="{FF2B5EF4-FFF2-40B4-BE49-F238E27FC236}">
                  <a16:creationId xmlns:a16="http://schemas.microsoft.com/office/drawing/2014/main" id="{9FCF46E7-667F-4B55-9F94-4C62A749A2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06" r="25742"/>
            <a:stretch>
              <a:fillRect/>
            </a:stretch>
          </p:blipFill>
          <p:spPr bwMode="auto">
            <a:xfrm>
              <a:off x="1524000" y="5105400"/>
              <a:ext cx="1485900" cy="950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8" name="Picture 1" descr="C:\Users\Aman\Pictures\C ppt pictures\Capture.JPG">
              <a:extLst>
                <a:ext uri="{FF2B5EF4-FFF2-40B4-BE49-F238E27FC236}">
                  <a16:creationId xmlns:a16="http://schemas.microsoft.com/office/drawing/2014/main" id="{8A3E3621-D456-486A-AE90-93FB7EE73F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53" r="49506"/>
            <a:stretch>
              <a:fillRect/>
            </a:stretch>
          </p:blipFill>
          <p:spPr bwMode="auto">
            <a:xfrm>
              <a:off x="3788664" y="2667000"/>
              <a:ext cx="1545336" cy="950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1" descr="C:\Users\Aman\Pictures\C ppt pictures\Capture.JPG">
              <a:extLst>
                <a:ext uri="{FF2B5EF4-FFF2-40B4-BE49-F238E27FC236}">
                  <a16:creationId xmlns:a16="http://schemas.microsoft.com/office/drawing/2014/main" id="{0052F599-7537-40A9-AB25-20603DEC03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0" r="74257"/>
            <a:stretch>
              <a:fillRect/>
            </a:stretch>
          </p:blipFill>
          <p:spPr bwMode="auto">
            <a:xfrm>
              <a:off x="3810000" y="1143000"/>
              <a:ext cx="1485900" cy="950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3533AAC5-248A-4F01-AD10-A70C9BD3756E}"/>
                </a:ext>
              </a:extLst>
            </p:cNvPr>
            <p:cNvSpPr/>
            <p:nvPr/>
          </p:nvSpPr>
          <p:spPr>
            <a:xfrm>
              <a:off x="3352800" y="4132296"/>
              <a:ext cx="2438400" cy="85726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If you have time?</a:t>
              </a:r>
            </a:p>
          </p:txBody>
        </p:sp>
        <p:cxnSp>
          <p:nvCxnSpPr>
            <p:cNvPr id="16" name="Shape 15">
              <a:extLst>
                <a:ext uri="{FF2B5EF4-FFF2-40B4-BE49-F238E27FC236}">
                  <a16:creationId xmlns:a16="http://schemas.microsoft.com/office/drawing/2014/main" id="{7920109C-5E38-4DD4-A97E-0F8CBD759F16}"/>
                </a:ext>
              </a:extLst>
            </p:cNvPr>
            <p:cNvCxnSpPr>
              <a:stCxn id="12" idx="1"/>
              <a:endCxn id="0" idx="0"/>
            </p:cNvCxnSpPr>
            <p:nvPr/>
          </p:nvCxnSpPr>
          <p:spPr>
            <a:xfrm rot="10800000" flipV="1">
              <a:off x="2266950" y="4560926"/>
              <a:ext cx="1085850" cy="54451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hape 17">
              <a:extLst>
                <a:ext uri="{FF2B5EF4-FFF2-40B4-BE49-F238E27FC236}">
                  <a16:creationId xmlns:a16="http://schemas.microsoft.com/office/drawing/2014/main" id="{9F7FAF1F-53E5-49AC-88E4-68BD5AC69981}"/>
                </a:ext>
              </a:extLst>
            </p:cNvPr>
            <p:cNvCxnSpPr>
              <a:stCxn id="12" idx="3"/>
              <a:endCxn id="0" idx="3"/>
            </p:cNvCxnSpPr>
            <p:nvPr/>
          </p:nvCxnSpPr>
          <p:spPr>
            <a:xfrm flipH="1">
              <a:off x="5295900" y="4560926"/>
              <a:ext cx="495300" cy="1781195"/>
            </a:xfrm>
            <a:prstGeom prst="bentConnector3">
              <a:avLst>
                <a:gd name="adj1" fmla="val -294326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E1A5F74-3EB4-44D6-934B-E888EA162AE2}"/>
                </a:ext>
              </a:extLst>
            </p:cNvPr>
            <p:cNvCxnSpPr>
              <a:stCxn id="0" idx="2"/>
              <a:endCxn id="0" idx="0"/>
            </p:cNvCxnSpPr>
            <p:nvPr/>
          </p:nvCxnSpPr>
          <p:spPr>
            <a:xfrm rot="16200000" flipH="1">
              <a:off x="4270372" y="2376502"/>
              <a:ext cx="573093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13B158A-F64F-43E2-A242-274FF87907B8}"/>
                </a:ext>
              </a:extLst>
            </p:cNvPr>
            <p:cNvCxnSpPr>
              <a:stCxn id="0" idx="2"/>
              <a:endCxn id="12" idx="0"/>
            </p:cNvCxnSpPr>
            <p:nvPr/>
          </p:nvCxnSpPr>
          <p:spPr>
            <a:xfrm rot="16200000" flipH="1">
              <a:off x="4309266" y="3869562"/>
              <a:ext cx="514356" cy="111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hape 28">
              <a:extLst>
                <a:ext uri="{FF2B5EF4-FFF2-40B4-BE49-F238E27FC236}">
                  <a16:creationId xmlns:a16="http://schemas.microsoft.com/office/drawing/2014/main" id="{5872E408-391E-42F3-9832-047B04485AD5}"/>
                </a:ext>
              </a:extLst>
            </p:cNvPr>
            <p:cNvCxnSpPr>
              <a:stCxn id="0" idx="2"/>
              <a:endCxn id="0" idx="1"/>
            </p:cNvCxnSpPr>
            <p:nvPr/>
          </p:nvCxnSpPr>
          <p:spPr>
            <a:xfrm rot="16200000" flipH="1">
              <a:off x="2895598" y="5427719"/>
              <a:ext cx="285753" cy="154305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26" name="TextBox 30">
              <a:extLst>
                <a:ext uri="{FF2B5EF4-FFF2-40B4-BE49-F238E27FC236}">
                  <a16:creationId xmlns:a16="http://schemas.microsoft.com/office/drawing/2014/main" id="{342FF20F-8C1E-4709-9058-812F6937C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41910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Yes</a:t>
              </a:r>
            </a:p>
          </p:txBody>
        </p:sp>
        <p:sp>
          <p:nvSpPr>
            <p:cNvPr id="13327" name="TextBox 31">
              <a:extLst>
                <a:ext uri="{FF2B5EF4-FFF2-40B4-BE49-F238E27FC236}">
                  <a16:creationId xmlns:a16="http://schemas.microsoft.com/office/drawing/2014/main" id="{FEA73954-9C16-49A5-A7F3-C4F4178C1E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41910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77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2495</Words>
  <Application>Microsoft Office PowerPoint</Application>
  <PresentationFormat>Widescreen</PresentationFormat>
  <Paragraphs>425</Paragraphs>
  <Slides>43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5" baseType="lpstr">
      <vt:lpstr>Arial</vt:lpstr>
      <vt:lpstr>Arial Unicode MS</vt:lpstr>
      <vt:lpstr>Bradley Hand ITC</vt:lpstr>
      <vt:lpstr>Calibri</vt:lpstr>
      <vt:lpstr>Calibri Light</vt:lpstr>
      <vt:lpstr>Courier New</vt:lpstr>
      <vt:lpstr>Helvetica Neue</vt:lpstr>
      <vt:lpstr>Lucida Console</vt:lpstr>
      <vt:lpstr>Wingdings</vt:lpstr>
      <vt:lpstr>Office Theme</vt:lpstr>
      <vt:lpstr>Visio</vt:lpstr>
      <vt:lpstr>VISIO</vt:lpstr>
      <vt:lpstr>PowerPoint Presentation</vt:lpstr>
      <vt:lpstr>PowerPoint Presentation</vt:lpstr>
      <vt:lpstr>MCQ 27</vt:lpstr>
      <vt:lpstr>SOLUTION</vt:lpstr>
      <vt:lpstr>MCQ 28</vt:lpstr>
      <vt:lpstr>Control Statements</vt:lpstr>
      <vt:lpstr>Control Structure</vt:lpstr>
      <vt:lpstr>Condition Statements</vt:lpstr>
      <vt:lpstr>if statement </vt:lpstr>
      <vt:lpstr>if Statement</vt:lpstr>
      <vt:lpstr>if Statement</vt:lpstr>
      <vt:lpstr>if..else statement</vt:lpstr>
      <vt:lpstr>if..else statement</vt:lpstr>
      <vt:lpstr>if..else statement</vt:lpstr>
      <vt:lpstr>Ternary conditional operator (?:) </vt:lpstr>
      <vt:lpstr>What will be the output of the following C code? </vt:lpstr>
      <vt:lpstr>What will be the output of the following C code? </vt:lpstr>
      <vt:lpstr>Nested if..else</vt:lpstr>
      <vt:lpstr>Nested if..else</vt:lpstr>
      <vt:lpstr>PowerPoint Presentation</vt:lpstr>
      <vt:lpstr>PowerPoint Presentation</vt:lpstr>
      <vt:lpstr>What will be the output of the following C code? </vt:lpstr>
      <vt:lpstr>Forms of if </vt:lpstr>
      <vt:lpstr>break statement</vt:lpstr>
      <vt:lpstr>switch Statement</vt:lpstr>
      <vt:lpstr>switch Statement</vt:lpstr>
      <vt:lpstr>switch Statement</vt:lpstr>
      <vt:lpstr>Rules of using switch case</vt:lpstr>
      <vt:lpstr>PowerPoint Presentation</vt:lpstr>
      <vt:lpstr>Outline</vt:lpstr>
      <vt:lpstr>Repetition Statement</vt:lpstr>
      <vt:lpstr>Looping (repetition)</vt:lpstr>
      <vt:lpstr>Loop </vt:lpstr>
      <vt:lpstr>Loop statements</vt:lpstr>
      <vt:lpstr>The “while” Statement in C</vt:lpstr>
      <vt:lpstr>PowerPoint Presentation</vt:lpstr>
      <vt:lpstr>MCQ 1</vt:lpstr>
      <vt:lpstr> MCQ 2 </vt:lpstr>
      <vt:lpstr>The for Statement in C</vt:lpstr>
      <vt:lpstr>for statement</vt:lpstr>
      <vt:lpstr>for statement</vt:lpstr>
      <vt:lpstr>PowerPoint Presentation</vt:lpstr>
      <vt:lpstr>Nested Loops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Khushi</dc:creator>
  <cp:lastModifiedBy>Khushi</cp:lastModifiedBy>
  <cp:revision>1</cp:revision>
  <dcterms:created xsi:type="dcterms:W3CDTF">2021-10-01T14:55:19Z</dcterms:created>
  <dcterms:modified xsi:type="dcterms:W3CDTF">2021-10-01T14:55:20Z</dcterms:modified>
</cp:coreProperties>
</file>